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284" r:id="rId1"/>
  </p:sldMasterIdLst>
  <p:notesMasterIdLst>
    <p:notesMasterId r:id="rId36"/>
  </p:notesMasterIdLst>
  <p:sldIdLst>
    <p:sldId id="649" r:id="rId2"/>
    <p:sldId id="650" r:id="rId3"/>
    <p:sldId id="652" r:id="rId4"/>
    <p:sldId id="751" r:id="rId5"/>
    <p:sldId id="752" r:id="rId6"/>
    <p:sldId id="753" r:id="rId7"/>
    <p:sldId id="754" r:id="rId8"/>
    <p:sldId id="755" r:id="rId9"/>
    <p:sldId id="756" r:id="rId10"/>
    <p:sldId id="734" r:id="rId11"/>
    <p:sldId id="735" r:id="rId12"/>
    <p:sldId id="757" r:id="rId13"/>
    <p:sldId id="703" r:id="rId14"/>
    <p:sldId id="758" r:id="rId15"/>
    <p:sldId id="759" r:id="rId16"/>
    <p:sldId id="762" r:id="rId17"/>
    <p:sldId id="760" r:id="rId18"/>
    <p:sldId id="668" r:id="rId19"/>
    <p:sldId id="761" r:id="rId20"/>
    <p:sldId id="765" r:id="rId21"/>
    <p:sldId id="763" r:id="rId22"/>
    <p:sldId id="764" r:id="rId23"/>
    <p:sldId id="766" r:id="rId24"/>
    <p:sldId id="670" r:id="rId25"/>
    <p:sldId id="767" r:id="rId26"/>
    <p:sldId id="768" r:id="rId27"/>
    <p:sldId id="769" r:id="rId28"/>
    <p:sldId id="773" r:id="rId29"/>
    <p:sldId id="771" r:id="rId30"/>
    <p:sldId id="772" r:id="rId31"/>
    <p:sldId id="774" r:id="rId32"/>
    <p:sldId id="775" r:id="rId33"/>
    <p:sldId id="776" r:id="rId34"/>
    <p:sldId id="777" r:id="rId35"/>
  </p:sldIdLst>
  <p:sldSz cx="10299700" cy="7772400"/>
  <p:notesSz cx="7772400" cy="102997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28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CC66"/>
    <a:srgbClr val="006666"/>
    <a:srgbClr val="CCFF99"/>
    <a:srgbClr val="FFCCFF"/>
    <a:srgbClr val="EC00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7" d="100"/>
          <a:sy n="87" d="100"/>
        </p:scale>
        <p:origin x="322" y="62"/>
      </p:cViewPr>
      <p:guideLst>
        <p:guide orient="horz" pos="2208"/>
        <p:guide pos="28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368675" cy="515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402138" y="0"/>
            <a:ext cx="3368675" cy="515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ABB6EB-A7EE-4DB8-9655-F39BD0BC7E59}" type="datetimeFigureOut">
              <a:rPr lang="ko-KR" altLang="en-US" smtClean="0"/>
              <a:t>2019-05-10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582738" y="1287463"/>
            <a:ext cx="4606925" cy="3476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77875" y="4956175"/>
            <a:ext cx="6216650" cy="405606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783763"/>
            <a:ext cx="3368675" cy="515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402138" y="9783763"/>
            <a:ext cx="3368675" cy="515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00FAB3-24F3-4A06-8994-BBA693D3DD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47502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00FAB3-24F3-4A06-8994-BBA693D3DD2E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90567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/>
          <p:cNvSpPr/>
          <p:nvPr/>
        </p:nvSpPr>
        <p:spPr bwMode="gray">
          <a:xfrm>
            <a:off x="0" y="2186635"/>
            <a:ext cx="10299700" cy="558576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28"/>
          </a:p>
        </p:txBody>
      </p:sp>
      <p:pic>
        <p:nvPicPr>
          <p:cNvPr id="38" name="Picture 46" descr="2.png"/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r="165" b="15496"/>
          <a:stretch>
            <a:fillRect/>
          </a:stretch>
        </p:blipFill>
        <p:spPr bwMode="gray">
          <a:xfrm>
            <a:off x="5713119" y="4048126"/>
            <a:ext cx="4186890" cy="372427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black">
          <a:xfrm>
            <a:off x="854875" y="891235"/>
            <a:ext cx="7209790" cy="953414"/>
          </a:xfrm>
        </p:spPr>
        <p:txBody>
          <a:bodyPr anchor="ctr">
            <a:normAutofit/>
          </a:bodyPr>
          <a:lstStyle>
            <a:lvl1pPr marL="0" indent="0" algn="r">
              <a:buNone/>
              <a:defRPr sz="2253">
                <a:solidFill>
                  <a:schemeClr val="tx1"/>
                </a:solidFill>
              </a:defRPr>
            </a:lvl1pPr>
            <a:lvl2pPr marL="5149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299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449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59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749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899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6049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11992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 smtClean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66B05-6E3F-44AD-9AFE-D77F0DB88164}" type="datetime1">
              <a:rPr lang="en-US" altLang="ko-KR" smtClean="0"/>
              <a:t>5/10/2019</a:t>
            </a:fld>
            <a:endParaRPr lang="en-US" smtClean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데이터 구조</a:t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‹#›</a:t>
            </a:fld>
            <a:endParaRPr lang="en-US" altLang="ko-KR"/>
          </a:p>
        </p:txBody>
      </p:sp>
      <p:grpSp>
        <p:nvGrpSpPr>
          <p:cNvPr id="7" name="Group 20"/>
          <p:cNvGrpSpPr/>
          <p:nvPr/>
        </p:nvGrpSpPr>
        <p:grpSpPr bwMode="gray">
          <a:xfrm>
            <a:off x="8270659" y="839419"/>
            <a:ext cx="831334" cy="1858832"/>
            <a:chOff x="6869341" y="609600"/>
            <a:chExt cx="738052" cy="1640146"/>
          </a:xfrm>
        </p:grpSpPr>
        <p:sp>
          <p:nvSpPr>
            <p:cNvPr id="20" name="Rectangle 19"/>
            <p:cNvSpPr/>
            <p:nvPr userDrawn="1"/>
          </p:nvSpPr>
          <p:spPr bwMode="gray">
            <a:xfrm rot="360000">
              <a:off x="7397081" y="748488"/>
              <a:ext cx="210312" cy="1444752"/>
            </a:xfrm>
            <a:prstGeom prst="rect">
              <a:avLst/>
            </a:prstGeom>
            <a:gradFill>
              <a:gsLst>
                <a:gs pos="0">
                  <a:schemeClr val="bg1">
                    <a:lumMod val="50000"/>
                  </a:schemeClr>
                </a:gs>
                <a:gs pos="35000">
                  <a:schemeClr val="bg1">
                    <a:lumMod val="50000"/>
                    <a:alpha val="0"/>
                  </a:schemeClr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28"/>
            </a:p>
          </p:txBody>
        </p:sp>
        <p:grpSp>
          <p:nvGrpSpPr>
            <p:cNvPr id="8" name="Group 18"/>
            <p:cNvGrpSpPr/>
            <p:nvPr userDrawn="1"/>
          </p:nvGrpSpPr>
          <p:grpSpPr bwMode="gray">
            <a:xfrm>
              <a:off x="6869341" y="609600"/>
              <a:ext cx="586829" cy="1640146"/>
              <a:chOff x="6850291" y="609600"/>
              <a:chExt cx="586829" cy="1640146"/>
            </a:xfrm>
          </p:grpSpPr>
          <p:sp>
            <p:nvSpPr>
              <p:cNvPr id="17" name="Rectangle 16"/>
              <p:cNvSpPr/>
              <p:nvPr userDrawn="1"/>
            </p:nvSpPr>
            <p:spPr bwMode="gray">
              <a:xfrm rot="360000">
                <a:off x="6934200" y="609600"/>
                <a:ext cx="502920" cy="5760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28"/>
              </a:p>
            </p:txBody>
          </p:sp>
          <p:sp>
            <p:nvSpPr>
              <p:cNvPr id="18" name="Rectangle 17"/>
              <p:cNvSpPr/>
              <p:nvPr userDrawn="1"/>
            </p:nvSpPr>
            <p:spPr bwMode="gray">
              <a:xfrm rot="360000">
                <a:off x="6850291" y="1179898"/>
                <a:ext cx="502920" cy="1069848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28"/>
              </a:p>
            </p:txBody>
          </p:sp>
        </p:grpSp>
      </p:grpSp>
      <p:grpSp>
        <p:nvGrpSpPr>
          <p:cNvPr id="9" name="Group 26"/>
          <p:cNvGrpSpPr/>
          <p:nvPr/>
        </p:nvGrpSpPr>
        <p:grpSpPr bwMode="gray">
          <a:xfrm>
            <a:off x="8950440" y="1253947"/>
            <a:ext cx="849073" cy="1855913"/>
            <a:chOff x="7946136" y="1106424"/>
            <a:chExt cx="753801" cy="1637570"/>
          </a:xfrm>
        </p:grpSpPr>
        <p:sp>
          <p:nvSpPr>
            <p:cNvPr id="23" name="Rectangle 22"/>
            <p:cNvSpPr/>
            <p:nvPr userDrawn="1"/>
          </p:nvSpPr>
          <p:spPr bwMode="gray">
            <a:xfrm rot="600000">
              <a:off x="8489625" y="1245312"/>
              <a:ext cx="210312" cy="1444752"/>
            </a:xfrm>
            <a:prstGeom prst="rect">
              <a:avLst/>
            </a:prstGeom>
            <a:gradFill>
              <a:gsLst>
                <a:gs pos="0">
                  <a:schemeClr val="bg1">
                    <a:lumMod val="50000"/>
                  </a:schemeClr>
                </a:gs>
                <a:gs pos="35000">
                  <a:schemeClr val="bg1">
                    <a:lumMod val="50000"/>
                    <a:alpha val="0"/>
                  </a:schemeClr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28"/>
            </a:p>
          </p:txBody>
        </p:sp>
        <p:sp>
          <p:nvSpPr>
            <p:cNvPr id="25" name="Rectangle 24"/>
            <p:cNvSpPr/>
            <p:nvPr userDrawn="1"/>
          </p:nvSpPr>
          <p:spPr bwMode="gray">
            <a:xfrm rot="600000">
              <a:off x="8083296" y="1106424"/>
              <a:ext cx="502920" cy="57607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28"/>
            </a:p>
          </p:txBody>
        </p:sp>
        <p:sp>
          <p:nvSpPr>
            <p:cNvPr id="26" name="Rectangle 25"/>
            <p:cNvSpPr/>
            <p:nvPr userDrawn="1"/>
          </p:nvSpPr>
          <p:spPr bwMode="gray">
            <a:xfrm rot="600000">
              <a:off x="7946136" y="1674146"/>
              <a:ext cx="502920" cy="1069848"/>
            </a:xfrm>
            <a:prstGeom prst="rect">
              <a:avLst/>
            </a:prstGeom>
            <a:solidFill>
              <a:schemeClr val="accent2">
                <a:lumMod val="20000"/>
                <a:lumOff val="8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28"/>
            </a:p>
          </p:txBody>
        </p:sp>
      </p:grpSp>
      <p:grpSp>
        <p:nvGrpSpPr>
          <p:cNvPr id="10" name="Group 41"/>
          <p:cNvGrpSpPr/>
          <p:nvPr/>
        </p:nvGrpSpPr>
        <p:grpSpPr bwMode="gray">
          <a:xfrm>
            <a:off x="0" y="2051914"/>
            <a:ext cx="10299700" cy="136521"/>
            <a:chOff x="0" y="1810512"/>
            <a:chExt cx="9144000" cy="120460"/>
          </a:xfrm>
        </p:grpSpPr>
        <p:cxnSp>
          <p:nvCxnSpPr>
            <p:cNvPr id="32" name="Straight Connector 31"/>
            <p:cNvCxnSpPr/>
            <p:nvPr userDrawn="1"/>
          </p:nvCxnSpPr>
          <p:spPr bwMode="gray">
            <a:xfrm>
              <a:off x="0" y="1810512"/>
              <a:ext cx="9144000" cy="1588"/>
            </a:xfrm>
            <a:prstGeom prst="line">
              <a:avLst/>
            </a:prstGeom>
            <a:ln w="9525">
              <a:solidFill>
                <a:schemeClr val="bg2">
                  <a:lumMod val="75000"/>
                </a:schemeClr>
              </a:solidFill>
            </a:ln>
            <a:effectLst>
              <a:outerShdw dist="25400" dir="5400000" algn="ctr" rotWithShape="0">
                <a:srgbClr val="000000">
                  <a:alpha val="22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 bwMode="gray">
            <a:xfrm>
              <a:off x="0" y="1865376"/>
              <a:ext cx="9144000" cy="1588"/>
            </a:xfrm>
            <a:prstGeom prst="line">
              <a:avLst/>
            </a:prstGeom>
            <a:ln w="9525">
              <a:solidFill>
                <a:schemeClr val="bg2">
                  <a:lumMod val="75000"/>
                </a:schemeClr>
              </a:solidFill>
            </a:ln>
            <a:effectLst>
              <a:outerShdw dist="25400" dir="5400000" algn="ctr" rotWithShape="0">
                <a:srgbClr val="000000">
                  <a:alpha val="22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 bwMode="gray">
            <a:xfrm>
              <a:off x="0" y="1929384"/>
              <a:ext cx="9144000" cy="1588"/>
            </a:xfrm>
            <a:prstGeom prst="line">
              <a:avLst/>
            </a:prstGeom>
            <a:ln w="9525">
              <a:solidFill>
                <a:schemeClr val="bg2">
                  <a:lumMod val="75000"/>
                </a:schemeClr>
              </a:solidFill>
            </a:ln>
            <a:effectLst>
              <a:outerShdw dist="25400" dir="5400000" algn="ctr" rotWithShape="0">
                <a:srgbClr val="000000">
                  <a:alpha val="22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277"/>
          <p:cNvGrpSpPr>
            <a:grpSpLocks/>
          </p:cNvGrpSpPr>
          <p:nvPr/>
        </p:nvGrpSpPr>
        <p:grpSpPr bwMode="gray">
          <a:xfrm rot="5400000">
            <a:off x="441419" y="2653660"/>
            <a:ext cx="1700226" cy="1596076"/>
            <a:chOff x="42" y="4085"/>
            <a:chExt cx="224" cy="224"/>
          </a:xfrm>
          <a:solidFill>
            <a:srgbClr val="F8F7F3">
              <a:alpha val="30196"/>
            </a:srgbClr>
          </a:solidFill>
        </p:grpSpPr>
        <p:sp>
          <p:nvSpPr>
            <p:cNvPr id="40" name="Freeform 278"/>
            <p:cNvSpPr>
              <a:spLocks/>
            </p:cNvSpPr>
            <p:nvPr userDrawn="1"/>
          </p:nvSpPr>
          <p:spPr bwMode="gray">
            <a:xfrm>
              <a:off x="89" y="4127"/>
              <a:ext cx="136" cy="142"/>
            </a:xfrm>
            <a:custGeom>
              <a:avLst/>
              <a:gdLst/>
              <a:ahLst/>
              <a:cxnLst>
                <a:cxn ang="0">
                  <a:pos x="226" y="24"/>
                </a:cxn>
                <a:cxn ang="0">
                  <a:pos x="7" y="311"/>
                </a:cxn>
                <a:cxn ang="0">
                  <a:pos x="30" y="389"/>
                </a:cxn>
                <a:cxn ang="0">
                  <a:pos x="124" y="402"/>
                </a:cxn>
                <a:cxn ang="0">
                  <a:pos x="193" y="317"/>
                </a:cxn>
                <a:cxn ang="0">
                  <a:pos x="193" y="524"/>
                </a:cxn>
                <a:cxn ang="0">
                  <a:pos x="276" y="585"/>
                </a:cxn>
                <a:cxn ang="0">
                  <a:pos x="363" y="522"/>
                </a:cxn>
                <a:cxn ang="0">
                  <a:pos x="363" y="305"/>
                </a:cxn>
                <a:cxn ang="0">
                  <a:pos x="447" y="405"/>
                </a:cxn>
                <a:cxn ang="0">
                  <a:pos x="534" y="398"/>
                </a:cxn>
                <a:cxn ang="0">
                  <a:pos x="562" y="320"/>
                </a:cxn>
                <a:cxn ang="0">
                  <a:pos x="331" y="17"/>
                </a:cxn>
                <a:cxn ang="0">
                  <a:pos x="280" y="2"/>
                </a:cxn>
                <a:cxn ang="0">
                  <a:pos x="226" y="24"/>
                </a:cxn>
              </a:cxnLst>
              <a:rect l="0" t="0" r="r" b="b"/>
              <a:pathLst>
                <a:path w="562" h="587">
                  <a:moveTo>
                    <a:pt x="226" y="24"/>
                  </a:moveTo>
                  <a:cubicBezTo>
                    <a:pt x="181" y="76"/>
                    <a:pt x="40" y="250"/>
                    <a:pt x="7" y="311"/>
                  </a:cubicBezTo>
                  <a:cubicBezTo>
                    <a:pt x="0" y="350"/>
                    <a:pt x="11" y="361"/>
                    <a:pt x="30" y="389"/>
                  </a:cubicBezTo>
                  <a:cubicBezTo>
                    <a:pt x="49" y="417"/>
                    <a:pt x="87" y="422"/>
                    <a:pt x="124" y="402"/>
                  </a:cubicBezTo>
                  <a:lnTo>
                    <a:pt x="193" y="317"/>
                  </a:lnTo>
                  <a:lnTo>
                    <a:pt x="193" y="524"/>
                  </a:lnTo>
                  <a:cubicBezTo>
                    <a:pt x="207" y="569"/>
                    <a:pt x="248" y="585"/>
                    <a:pt x="276" y="585"/>
                  </a:cubicBezTo>
                  <a:cubicBezTo>
                    <a:pt x="315" y="587"/>
                    <a:pt x="350" y="568"/>
                    <a:pt x="363" y="522"/>
                  </a:cubicBezTo>
                  <a:lnTo>
                    <a:pt x="363" y="305"/>
                  </a:lnTo>
                  <a:lnTo>
                    <a:pt x="447" y="405"/>
                  </a:lnTo>
                  <a:cubicBezTo>
                    <a:pt x="475" y="420"/>
                    <a:pt x="515" y="412"/>
                    <a:pt x="534" y="398"/>
                  </a:cubicBezTo>
                  <a:cubicBezTo>
                    <a:pt x="553" y="384"/>
                    <a:pt x="562" y="357"/>
                    <a:pt x="562" y="320"/>
                  </a:cubicBezTo>
                  <a:cubicBezTo>
                    <a:pt x="446" y="168"/>
                    <a:pt x="331" y="17"/>
                    <a:pt x="331" y="17"/>
                  </a:cubicBezTo>
                  <a:cubicBezTo>
                    <a:pt x="303" y="0"/>
                    <a:pt x="296" y="2"/>
                    <a:pt x="280" y="2"/>
                  </a:cubicBezTo>
                  <a:cubicBezTo>
                    <a:pt x="264" y="2"/>
                    <a:pt x="247" y="6"/>
                    <a:pt x="226" y="24"/>
                  </a:cubicBezTo>
                  <a:close/>
                </a:path>
              </a:pathLst>
            </a:custGeom>
            <a:grpFill/>
            <a:ln w="9525" cap="flat" cmpd="sng">
              <a:noFill/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n-US" sz="2028"/>
            </a:p>
          </p:txBody>
        </p:sp>
        <p:sp>
          <p:nvSpPr>
            <p:cNvPr id="41" name="AutoShape 279"/>
            <p:cNvSpPr>
              <a:spLocks noChangeArrowheads="1"/>
            </p:cNvSpPr>
            <p:nvPr userDrawn="1"/>
          </p:nvSpPr>
          <p:spPr bwMode="gray">
            <a:xfrm>
              <a:off x="42" y="4085"/>
              <a:ext cx="224" cy="224"/>
            </a:xfrm>
            <a:custGeom>
              <a:avLst/>
              <a:gdLst>
                <a:gd name="G0" fmla="+- 2121 0 0"/>
                <a:gd name="G1" fmla="+- 21600 0 2121"/>
                <a:gd name="G2" fmla="+- 21600 0 2121"/>
                <a:gd name="G3" fmla="*/ G0 2929 10000"/>
                <a:gd name="G4" fmla="+- 21600 0 G3"/>
                <a:gd name="G5" fmla="+- 21600 0 G3"/>
                <a:gd name="T0" fmla="*/ 10800 w 21600"/>
                <a:gd name="T1" fmla="*/ 0 h 21600"/>
                <a:gd name="T2" fmla="*/ 3163 w 21600"/>
                <a:gd name="T3" fmla="*/ 3163 h 21600"/>
                <a:gd name="T4" fmla="*/ 0 w 21600"/>
                <a:gd name="T5" fmla="*/ 10800 h 21600"/>
                <a:gd name="T6" fmla="*/ 3163 w 21600"/>
                <a:gd name="T7" fmla="*/ 18437 h 21600"/>
                <a:gd name="T8" fmla="*/ 10800 w 21600"/>
                <a:gd name="T9" fmla="*/ 21600 h 21600"/>
                <a:gd name="T10" fmla="*/ 18437 w 21600"/>
                <a:gd name="T11" fmla="*/ 18437 h 21600"/>
                <a:gd name="T12" fmla="*/ 21600 w 21600"/>
                <a:gd name="T13" fmla="*/ 10800 h 21600"/>
                <a:gd name="T14" fmla="*/ 18437 w 21600"/>
                <a:gd name="T15" fmla="*/ 3163 h 21600"/>
                <a:gd name="T16" fmla="*/ 3163 w 21600"/>
                <a:gd name="T17" fmla="*/ 3163 h 21600"/>
                <a:gd name="T18" fmla="*/ 18437 w 21600"/>
                <a:gd name="T19" fmla="*/ 184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2121" y="10800"/>
                  </a:moveTo>
                  <a:cubicBezTo>
                    <a:pt x="2121" y="15593"/>
                    <a:pt x="6007" y="19479"/>
                    <a:pt x="10800" y="19479"/>
                  </a:cubicBezTo>
                  <a:cubicBezTo>
                    <a:pt x="15593" y="19479"/>
                    <a:pt x="19479" y="15593"/>
                    <a:pt x="19479" y="10800"/>
                  </a:cubicBezTo>
                  <a:cubicBezTo>
                    <a:pt x="19479" y="6007"/>
                    <a:pt x="15593" y="2121"/>
                    <a:pt x="10800" y="2121"/>
                  </a:cubicBezTo>
                  <a:cubicBezTo>
                    <a:pt x="6007" y="2121"/>
                    <a:pt x="2121" y="6007"/>
                    <a:pt x="2121" y="10800"/>
                  </a:cubicBezTo>
                  <a:close/>
                </a:path>
              </a:pathLst>
            </a:custGeom>
            <a:grpFill/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2028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72478" y="3710026"/>
            <a:ext cx="8754745" cy="1666028"/>
          </a:xfrm>
        </p:spPr>
        <p:txBody>
          <a:bodyPr>
            <a:normAutofit/>
          </a:bodyPr>
          <a:lstStyle>
            <a:lvl1pPr>
              <a:defRPr sz="4956"/>
            </a:lvl1pPr>
          </a:lstStyle>
          <a:p>
            <a:r>
              <a:rPr lang="ko-KR" altLang="en-US" dirty="0" smtClean="0"/>
              <a:t>마스터 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88621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gray">
          <a:xfrm>
            <a:off x="0" y="0"/>
            <a:ext cx="10299700" cy="157520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28"/>
          </a:p>
        </p:txBody>
      </p:sp>
      <p:grpSp>
        <p:nvGrpSpPr>
          <p:cNvPr id="2" name="Group 7"/>
          <p:cNvGrpSpPr/>
          <p:nvPr/>
        </p:nvGrpSpPr>
        <p:grpSpPr bwMode="gray">
          <a:xfrm>
            <a:off x="0" y="1564843"/>
            <a:ext cx="10299700" cy="136521"/>
            <a:chOff x="0" y="1810512"/>
            <a:chExt cx="9144000" cy="120460"/>
          </a:xfrm>
        </p:grpSpPr>
        <p:cxnSp>
          <p:nvCxnSpPr>
            <p:cNvPr id="9" name="Straight Connector 8"/>
            <p:cNvCxnSpPr/>
            <p:nvPr userDrawn="1"/>
          </p:nvCxnSpPr>
          <p:spPr bwMode="gray">
            <a:xfrm>
              <a:off x="0" y="1810512"/>
              <a:ext cx="9144000" cy="1588"/>
            </a:xfrm>
            <a:prstGeom prst="line">
              <a:avLst/>
            </a:prstGeom>
            <a:ln w="9525">
              <a:solidFill>
                <a:schemeClr val="bg2">
                  <a:lumMod val="75000"/>
                </a:schemeClr>
              </a:solidFill>
            </a:ln>
            <a:effectLst>
              <a:outerShdw dist="25400" dir="5400000" algn="ctr" rotWithShape="0">
                <a:srgbClr val="000000">
                  <a:alpha val="22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 userDrawn="1"/>
          </p:nvCxnSpPr>
          <p:spPr bwMode="gray">
            <a:xfrm>
              <a:off x="0" y="1865376"/>
              <a:ext cx="9144000" cy="1588"/>
            </a:xfrm>
            <a:prstGeom prst="line">
              <a:avLst/>
            </a:prstGeom>
            <a:ln w="9525">
              <a:solidFill>
                <a:schemeClr val="bg2">
                  <a:lumMod val="75000"/>
                </a:schemeClr>
              </a:solidFill>
            </a:ln>
            <a:effectLst>
              <a:outerShdw dist="25400" dir="5400000" algn="ctr" rotWithShape="0">
                <a:srgbClr val="000000">
                  <a:alpha val="22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 userDrawn="1"/>
          </p:nvCxnSpPr>
          <p:spPr bwMode="gray">
            <a:xfrm>
              <a:off x="0" y="1929384"/>
              <a:ext cx="9144000" cy="1588"/>
            </a:xfrm>
            <a:prstGeom prst="line">
              <a:avLst/>
            </a:prstGeom>
            <a:ln w="9525">
              <a:solidFill>
                <a:schemeClr val="bg2">
                  <a:lumMod val="75000"/>
                </a:schemeClr>
              </a:solidFill>
            </a:ln>
            <a:effectLst>
              <a:outerShdw dist="25400" dir="5400000" algn="ctr" rotWithShape="0">
                <a:srgbClr val="000000">
                  <a:alpha val="22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60801-45D3-4E6F-A4B7-5BB239D94531}" type="datetime1">
              <a:rPr lang="en-US" altLang="ko-KR" smtClean="0"/>
              <a:t>5/10/2019</a:t>
            </a:fld>
            <a:endParaRPr lang="en-US" smtClean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데이터 구조</a:t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‹#›</a:t>
            </a:fld>
            <a:endParaRPr lang="en-US" altLang="ko-KR"/>
          </a:p>
        </p:txBody>
      </p:sp>
      <p:sp>
        <p:nvSpPr>
          <p:cNvPr id="15" name="Vertical Text Placeholder 14"/>
          <p:cNvSpPr>
            <a:spLocks noGrp="1"/>
          </p:cNvSpPr>
          <p:nvPr>
            <p:ph type="body" orient="vert" sz="quarter" idx="13"/>
          </p:nvPr>
        </p:nvSpPr>
        <p:spPr>
          <a:xfrm>
            <a:off x="514985" y="1948282"/>
            <a:ext cx="9269730" cy="5129784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514985" y="259080"/>
            <a:ext cx="9269730" cy="1295400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783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세로 제목 및 텍스트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gray">
          <a:xfrm>
            <a:off x="9692018" y="0"/>
            <a:ext cx="607682" cy="77724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28"/>
          </a:p>
        </p:txBody>
      </p:sp>
      <p:sp>
        <p:nvSpPr>
          <p:cNvPr id="8" name="Rectangle 7"/>
          <p:cNvSpPr/>
          <p:nvPr/>
        </p:nvSpPr>
        <p:spPr bwMode="gray">
          <a:xfrm>
            <a:off x="9681718" y="0"/>
            <a:ext cx="442887" cy="77724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28"/>
          </a:p>
        </p:txBody>
      </p:sp>
      <p:grpSp>
        <p:nvGrpSpPr>
          <p:cNvPr id="3" name="Group 8"/>
          <p:cNvGrpSpPr/>
          <p:nvPr/>
        </p:nvGrpSpPr>
        <p:grpSpPr bwMode="gray">
          <a:xfrm>
            <a:off x="9032837" y="279807"/>
            <a:ext cx="1205065" cy="555373"/>
            <a:chOff x="8019288" y="246888"/>
            <a:chExt cx="1069848" cy="490035"/>
          </a:xfrm>
        </p:grpSpPr>
        <p:sp>
          <p:nvSpPr>
            <p:cNvPr id="10" name="Freeform 9"/>
            <p:cNvSpPr/>
            <p:nvPr userDrawn="1"/>
          </p:nvSpPr>
          <p:spPr bwMode="gray">
            <a:xfrm rot="4680000">
              <a:off x="8513063" y="174567"/>
              <a:ext cx="137160" cy="987552"/>
            </a:xfrm>
            <a:custGeom>
              <a:avLst/>
              <a:gdLst>
                <a:gd name="connsiteX0" fmla="*/ 0 w 210312"/>
                <a:gd name="connsiteY0" fmla="*/ 0 h 4233101"/>
                <a:gd name="connsiteX1" fmla="*/ 210312 w 210312"/>
                <a:gd name="connsiteY1" fmla="*/ 0 h 4233101"/>
                <a:gd name="connsiteX2" fmla="*/ 210312 w 210312"/>
                <a:gd name="connsiteY2" fmla="*/ 4233101 h 4233101"/>
                <a:gd name="connsiteX3" fmla="*/ 0 w 210312"/>
                <a:gd name="connsiteY3" fmla="*/ 4233101 h 4233101"/>
                <a:gd name="connsiteX4" fmla="*/ 0 w 210312"/>
                <a:gd name="connsiteY4" fmla="*/ 0 h 4233101"/>
                <a:gd name="connsiteX0" fmla="*/ 0 w 210312"/>
                <a:gd name="connsiteY0" fmla="*/ 0 h 4233101"/>
                <a:gd name="connsiteX1" fmla="*/ 210312 w 210312"/>
                <a:gd name="connsiteY1" fmla="*/ 0 h 4233101"/>
                <a:gd name="connsiteX2" fmla="*/ 0 w 210312"/>
                <a:gd name="connsiteY2" fmla="*/ 4233101 h 4233101"/>
                <a:gd name="connsiteX3" fmla="*/ 0 w 210312"/>
                <a:gd name="connsiteY3" fmla="*/ 0 h 4233101"/>
                <a:gd name="connsiteX0" fmla="*/ 0 w 91050"/>
                <a:gd name="connsiteY0" fmla="*/ 27578 h 4260679"/>
                <a:gd name="connsiteX1" fmla="*/ 91050 w 91050"/>
                <a:gd name="connsiteY1" fmla="*/ 0 h 4260679"/>
                <a:gd name="connsiteX2" fmla="*/ 0 w 91050"/>
                <a:gd name="connsiteY2" fmla="*/ 4260679 h 4260679"/>
                <a:gd name="connsiteX3" fmla="*/ 0 w 91050"/>
                <a:gd name="connsiteY3" fmla="*/ 27578 h 4260679"/>
                <a:gd name="connsiteX0" fmla="*/ 0 w 91050"/>
                <a:gd name="connsiteY0" fmla="*/ 27578 h 4260679"/>
                <a:gd name="connsiteX1" fmla="*/ 91050 w 91050"/>
                <a:gd name="connsiteY1" fmla="*/ 0 h 4260679"/>
                <a:gd name="connsiteX2" fmla="*/ 0 w 91050"/>
                <a:gd name="connsiteY2" fmla="*/ 4260679 h 4260679"/>
                <a:gd name="connsiteX3" fmla="*/ 0 w 91050"/>
                <a:gd name="connsiteY3" fmla="*/ 27578 h 4260679"/>
                <a:gd name="connsiteX0" fmla="*/ 6703 w 97753"/>
                <a:gd name="connsiteY0" fmla="*/ 27578 h 4260679"/>
                <a:gd name="connsiteX1" fmla="*/ 97753 w 97753"/>
                <a:gd name="connsiteY1" fmla="*/ 0 h 4260679"/>
                <a:gd name="connsiteX2" fmla="*/ 6703 w 97753"/>
                <a:gd name="connsiteY2" fmla="*/ 4260679 h 4260679"/>
                <a:gd name="connsiteX3" fmla="*/ 6703 w 97753"/>
                <a:gd name="connsiteY3" fmla="*/ 27578 h 4260679"/>
                <a:gd name="connsiteX0" fmla="*/ 6703 w 97753"/>
                <a:gd name="connsiteY0" fmla="*/ 27578 h 4260679"/>
                <a:gd name="connsiteX1" fmla="*/ 97753 w 97753"/>
                <a:gd name="connsiteY1" fmla="*/ 0 h 4260679"/>
                <a:gd name="connsiteX2" fmla="*/ 6703 w 97753"/>
                <a:gd name="connsiteY2" fmla="*/ 4260679 h 4260679"/>
                <a:gd name="connsiteX3" fmla="*/ 6703 w 97753"/>
                <a:gd name="connsiteY3" fmla="*/ 27578 h 4260679"/>
                <a:gd name="connsiteX0" fmla="*/ 6703 w 97753"/>
                <a:gd name="connsiteY0" fmla="*/ 27578 h 4260679"/>
                <a:gd name="connsiteX1" fmla="*/ 97753 w 97753"/>
                <a:gd name="connsiteY1" fmla="*/ 0 h 4260679"/>
                <a:gd name="connsiteX2" fmla="*/ 6703 w 97753"/>
                <a:gd name="connsiteY2" fmla="*/ 4260679 h 4260679"/>
                <a:gd name="connsiteX3" fmla="*/ 6703 w 97753"/>
                <a:gd name="connsiteY3" fmla="*/ 27578 h 4260679"/>
                <a:gd name="connsiteX0" fmla="*/ 25745 w 97753"/>
                <a:gd name="connsiteY0" fmla="*/ 1 h 4233102"/>
                <a:gd name="connsiteX1" fmla="*/ 97753 w 97753"/>
                <a:gd name="connsiteY1" fmla="*/ 61420 h 4233102"/>
                <a:gd name="connsiteX2" fmla="*/ 25745 w 97753"/>
                <a:gd name="connsiteY2" fmla="*/ 4233102 h 4233102"/>
                <a:gd name="connsiteX3" fmla="*/ 25745 w 97753"/>
                <a:gd name="connsiteY3" fmla="*/ 1 h 4233102"/>
                <a:gd name="connsiteX0" fmla="*/ 24478 w 97753"/>
                <a:gd name="connsiteY0" fmla="*/ 8201 h 4241302"/>
                <a:gd name="connsiteX1" fmla="*/ 97753 w 97753"/>
                <a:gd name="connsiteY1" fmla="*/ 0 h 4241302"/>
                <a:gd name="connsiteX2" fmla="*/ 24478 w 97753"/>
                <a:gd name="connsiteY2" fmla="*/ 4241302 h 4241302"/>
                <a:gd name="connsiteX3" fmla="*/ 24478 w 97753"/>
                <a:gd name="connsiteY3" fmla="*/ 8201 h 4241302"/>
                <a:gd name="connsiteX0" fmla="*/ 24478 w 97753"/>
                <a:gd name="connsiteY0" fmla="*/ 8201 h 4241302"/>
                <a:gd name="connsiteX1" fmla="*/ 97753 w 97753"/>
                <a:gd name="connsiteY1" fmla="*/ 0 h 4241302"/>
                <a:gd name="connsiteX2" fmla="*/ 24478 w 97753"/>
                <a:gd name="connsiteY2" fmla="*/ 4241302 h 4241302"/>
                <a:gd name="connsiteX3" fmla="*/ 24478 w 97753"/>
                <a:gd name="connsiteY3" fmla="*/ 8201 h 4241302"/>
                <a:gd name="connsiteX0" fmla="*/ 14176 w 87451"/>
                <a:gd name="connsiteY0" fmla="*/ 8201 h 4241302"/>
                <a:gd name="connsiteX1" fmla="*/ 87451 w 87451"/>
                <a:gd name="connsiteY1" fmla="*/ 0 h 4241302"/>
                <a:gd name="connsiteX2" fmla="*/ 14176 w 87451"/>
                <a:gd name="connsiteY2" fmla="*/ 4241302 h 4241302"/>
                <a:gd name="connsiteX3" fmla="*/ 14176 w 87451"/>
                <a:gd name="connsiteY3" fmla="*/ 8201 h 4241302"/>
                <a:gd name="connsiteX0" fmla="*/ 14176 w 87451"/>
                <a:gd name="connsiteY0" fmla="*/ 8201 h 4001504"/>
                <a:gd name="connsiteX1" fmla="*/ 87451 w 87451"/>
                <a:gd name="connsiteY1" fmla="*/ 0 h 4001504"/>
                <a:gd name="connsiteX2" fmla="*/ 18941 w 87451"/>
                <a:gd name="connsiteY2" fmla="*/ 4001504 h 4001504"/>
                <a:gd name="connsiteX3" fmla="*/ 14176 w 87451"/>
                <a:gd name="connsiteY3" fmla="*/ 8201 h 4001504"/>
                <a:gd name="connsiteX0" fmla="*/ 14176 w 87451"/>
                <a:gd name="connsiteY0" fmla="*/ 8201 h 3875955"/>
                <a:gd name="connsiteX1" fmla="*/ 87451 w 87451"/>
                <a:gd name="connsiteY1" fmla="*/ 0 h 3875955"/>
                <a:gd name="connsiteX2" fmla="*/ 7278 w 87451"/>
                <a:gd name="connsiteY2" fmla="*/ 3875955 h 3875955"/>
                <a:gd name="connsiteX3" fmla="*/ 14176 w 87451"/>
                <a:gd name="connsiteY3" fmla="*/ 8201 h 3875955"/>
                <a:gd name="connsiteX0" fmla="*/ 14176 w 87451"/>
                <a:gd name="connsiteY0" fmla="*/ 8201 h 3961135"/>
                <a:gd name="connsiteX1" fmla="*/ 87451 w 87451"/>
                <a:gd name="connsiteY1" fmla="*/ 0 h 3961135"/>
                <a:gd name="connsiteX2" fmla="*/ 16239 w 87451"/>
                <a:gd name="connsiteY2" fmla="*/ 3961135 h 3961135"/>
                <a:gd name="connsiteX3" fmla="*/ 14176 w 87451"/>
                <a:gd name="connsiteY3" fmla="*/ 8201 h 3961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51" h="3961135">
                  <a:moveTo>
                    <a:pt x="14176" y="8201"/>
                  </a:moveTo>
                  <a:lnTo>
                    <a:pt x="87451" y="0"/>
                  </a:lnTo>
                  <a:cubicBezTo>
                    <a:pt x="0" y="2301293"/>
                    <a:pt x="31791" y="2848354"/>
                    <a:pt x="16239" y="3961135"/>
                  </a:cubicBezTo>
                  <a:cubicBezTo>
                    <a:pt x="14651" y="2630034"/>
                    <a:pt x="15764" y="1339302"/>
                    <a:pt x="14176" y="8201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100000">
                  <a:schemeClr val="bg1">
                    <a:lumMod val="50000"/>
                    <a:alpha val="56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28"/>
            </a:p>
          </p:txBody>
        </p:sp>
        <p:sp>
          <p:nvSpPr>
            <p:cNvPr id="11" name="Rectangle 10"/>
            <p:cNvSpPr/>
            <p:nvPr userDrawn="1"/>
          </p:nvSpPr>
          <p:spPr bwMode="gray">
            <a:xfrm rot="4680000">
              <a:off x="8750808" y="210312"/>
              <a:ext cx="301752" cy="374904"/>
            </a:xfrm>
            <a:prstGeom prst="rect">
              <a:avLst/>
            </a:prstGeom>
            <a:solidFill>
              <a:schemeClr val="accent2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28"/>
            </a:p>
          </p:txBody>
        </p:sp>
        <p:sp>
          <p:nvSpPr>
            <p:cNvPr id="12" name="Rectangle 11"/>
            <p:cNvSpPr/>
            <p:nvPr userDrawn="1"/>
          </p:nvSpPr>
          <p:spPr bwMode="gray">
            <a:xfrm rot="4680000">
              <a:off x="8220456" y="155448"/>
              <a:ext cx="301752" cy="704088"/>
            </a:xfrm>
            <a:prstGeom prst="rect">
              <a:avLst/>
            </a:prstGeom>
            <a:solidFill>
              <a:srgbClr val="FFFFF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28"/>
            </a:p>
          </p:txBody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 bwMode="gray">
          <a:xfrm>
            <a:off x="7889570" y="487071"/>
            <a:ext cx="1689151" cy="660135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ED5A272D-426D-4F12-9FEF-124C4A626F90}" type="datetime1">
              <a:rPr lang="en-US" altLang="ko-KR" smtClean="0"/>
              <a:t>5/10/2019</a:t>
            </a:fld>
            <a:endParaRPr lang="en-US" smtClean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ko-KR" altLang="en-US" smtClean="0"/>
              <a:t>데이터 구조</a:t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B6F15528-21DE-4FAA-801E-634DDDAF4B2B}" type="slidenum">
              <a:rPr lang="en-US" altLang="ko-KR" smtClean="0"/>
              <a:t>‹#›</a:t>
            </a:fld>
            <a:endParaRPr lang="en-US" altLang="ko-KR"/>
          </a:p>
        </p:txBody>
      </p:sp>
      <p:sp>
        <p:nvSpPr>
          <p:cNvPr id="14" name="Vertical Text Placeholder 13"/>
          <p:cNvSpPr>
            <a:spLocks noGrp="1"/>
          </p:cNvSpPr>
          <p:nvPr>
            <p:ph type="body" orient="vert" sz="quarter" idx="13"/>
          </p:nvPr>
        </p:nvSpPr>
        <p:spPr bwMode="gray">
          <a:xfrm>
            <a:off x="514985" y="487071"/>
            <a:ext cx="7209790" cy="660135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977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49250" y="7337145"/>
            <a:ext cx="2403263" cy="341986"/>
          </a:xfrm>
        </p:spPr>
        <p:txBody>
          <a:bodyPr/>
          <a:lstStyle/>
          <a:p>
            <a:fld id="{EC4EA065-AC1B-45EF-8675-F7295920A990}" type="datetime1">
              <a:rPr lang="en-US" altLang="ko-KR" smtClean="0"/>
              <a:t>5/10/2019</a:t>
            </a:fld>
            <a:endParaRPr lang="en-US" smtClean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데이터 구조</a:t>
            </a:r>
            <a:endParaRPr lang="ko-KR" altLang="en-US"/>
          </a:p>
        </p:txBody>
      </p:sp>
      <p:cxnSp>
        <p:nvCxnSpPr>
          <p:cNvPr id="7" name="Straight Connector 6"/>
          <p:cNvCxnSpPr/>
          <p:nvPr/>
        </p:nvCxnSpPr>
        <p:spPr bwMode="gray">
          <a:xfrm>
            <a:off x="0" y="1066800"/>
            <a:ext cx="9661119" cy="1800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  <a:effectLst>
            <a:outerShdw dist="25400" dir="5400000" algn="ctr" rotWithShape="0">
              <a:srgbClr val="000000">
                <a:alpha val="22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277"/>
          <p:cNvGrpSpPr>
            <a:grpSpLocks/>
          </p:cNvGrpSpPr>
          <p:nvPr/>
        </p:nvGrpSpPr>
        <p:grpSpPr bwMode="gray">
          <a:xfrm rot="5400000">
            <a:off x="185603" y="147243"/>
            <a:ext cx="854604" cy="984510"/>
            <a:chOff x="42" y="4085"/>
            <a:chExt cx="224" cy="224"/>
          </a:xfrm>
          <a:solidFill>
            <a:schemeClr val="bg2">
              <a:lumMod val="75000"/>
              <a:alpha val="30196"/>
            </a:schemeClr>
          </a:solidFill>
        </p:grpSpPr>
        <p:sp>
          <p:nvSpPr>
            <p:cNvPr id="10" name="Freeform 278"/>
            <p:cNvSpPr>
              <a:spLocks/>
            </p:cNvSpPr>
            <p:nvPr userDrawn="1"/>
          </p:nvSpPr>
          <p:spPr bwMode="gray">
            <a:xfrm>
              <a:off x="89" y="4127"/>
              <a:ext cx="136" cy="142"/>
            </a:xfrm>
            <a:custGeom>
              <a:avLst/>
              <a:gdLst/>
              <a:ahLst/>
              <a:cxnLst>
                <a:cxn ang="0">
                  <a:pos x="226" y="24"/>
                </a:cxn>
                <a:cxn ang="0">
                  <a:pos x="7" y="311"/>
                </a:cxn>
                <a:cxn ang="0">
                  <a:pos x="30" y="389"/>
                </a:cxn>
                <a:cxn ang="0">
                  <a:pos x="124" y="402"/>
                </a:cxn>
                <a:cxn ang="0">
                  <a:pos x="193" y="317"/>
                </a:cxn>
                <a:cxn ang="0">
                  <a:pos x="193" y="524"/>
                </a:cxn>
                <a:cxn ang="0">
                  <a:pos x="276" y="585"/>
                </a:cxn>
                <a:cxn ang="0">
                  <a:pos x="363" y="522"/>
                </a:cxn>
                <a:cxn ang="0">
                  <a:pos x="363" y="305"/>
                </a:cxn>
                <a:cxn ang="0">
                  <a:pos x="447" y="405"/>
                </a:cxn>
                <a:cxn ang="0">
                  <a:pos x="534" y="398"/>
                </a:cxn>
                <a:cxn ang="0">
                  <a:pos x="562" y="320"/>
                </a:cxn>
                <a:cxn ang="0">
                  <a:pos x="331" y="17"/>
                </a:cxn>
                <a:cxn ang="0">
                  <a:pos x="280" y="2"/>
                </a:cxn>
                <a:cxn ang="0">
                  <a:pos x="226" y="24"/>
                </a:cxn>
              </a:cxnLst>
              <a:rect l="0" t="0" r="r" b="b"/>
              <a:pathLst>
                <a:path w="562" h="587">
                  <a:moveTo>
                    <a:pt x="226" y="24"/>
                  </a:moveTo>
                  <a:cubicBezTo>
                    <a:pt x="181" y="76"/>
                    <a:pt x="40" y="250"/>
                    <a:pt x="7" y="311"/>
                  </a:cubicBezTo>
                  <a:cubicBezTo>
                    <a:pt x="0" y="350"/>
                    <a:pt x="11" y="361"/>
                    <a:pt x="30" y="389"/>
                  </a:cubicBezTo>
                  <a:cubicBezTo>
                    <a:pt x="49" y="417"/>
                    <a:pt x="87" y="422"/>
                    <a:pt x="124" y="402"/>
                  </a:cubicBezTo>
                  <a:lnTo>
                    <a:pt x="193" y="317"/>
                  </a:lnTo>
                  <a:lnTo>
                    <a:pt x="193" y="524"/>
                  </a:lnTo>
                  <a:cubicBezTo>
                    <a:pt x="207" y="569"/>
                    <a:pt x="248" y="585"/>
                    <a:pt x="276" y="585"/>
                  </a:cubicBezTo>
                  <a:cubicBezTo>
                    <a:pt x="315" y="587"/>
                    <a:pt x="350" y="568"/>
                    <a:pt x="363" y="522"/>
                  </a:cubicBezTo>
                  <a:lnTo>
                    <a:pt x="363" y="305"/>
                  </a:lnTo>
                  <a:lnTo>
                    <a:pt x="447" y="405"/>
                  </a:lnTo>
                  <a:cubicBezTo>
                    <a:pt x="475" y="420"/>
                    <a:pt x="515" y="412"/>
                    <a:pt x="534" y="398"/>
                  </a:cubicBezTo>
                  <a:cubicBezTo>
                    <a:pt x="553" y="384"/>
                    <a:pt x="562" y="357"/>
                    <a:pt x="562" y="320"/>
                  </a:cubicBezTo>
                  <a:cubicBezTo>
                    <a:pt x="446" y="168"/>
                    <a:pt x="331" y="17"/>
                    <a:pt x="331" y="17"/>
                  </a:cubicBezTo>
                  <a:cubicBezTo>
                    <a:pt x="303" y="0"/>
                    <a:pt x="296" y="2"/>
                    <a:pt x="280" y="2"/>
                  </a:cubicBezTo>
                  <a:cubicBezTo>
                    <a:pt x="264" y="2"/>
                    <a:pt x="247" y="6"/>
                    <a:pt x="226" y="24"/>
                  </a:cubicBezTo>
                  <a:close/>
                </a:path>
              </a:pathLst>
            </a:custGeom>
            <a:grpFill/>
            <a:ln w="9525" cap="flat" cmpd="sng">
              <a:noFill/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n-US" sz="2028"/>
            </a:p>
          </p:txBody>
        </p:sp>
        <p:sp>
          <p:nvSpPr>
            <p:cNvPr id="11" name="AutoShape 279"/>
            <p:cNvSpPr>
              <a:spLocks noChangeArrowheads="1"/>
            </p:cNvSpPr>
            <p:nvPr userDrawn="1"/>
          </p:nvSpPr>
          <p:spPr bwMode="gray">
            <a:xfrm>
              <a:off x="42" y="4085"/>
              <a:ext cx="224" cy="224"/>
            </a:xfrm>
            <a:custGeom>
              <a:avLst/>
              <a:gdLst>
                <a:gd name="G0" fmla="+- 2121 0 0"/>
                <a:gd name="G1" fmla="+- 21600 0 2121"/>
                <a:gd name="G2" fmla="+- 21600 0 2121"/>
                <a:gd name="G3" fmla="*/ G0 2929 10000"/>
                <a:gd name="G4" fmla="+- 21600 0 G3"/>
                <a:gd name="G5" fmla="+- 21600 0 G3"/>
                <a:gd name="T0" fmla="*/ 10800 w 21600"/>
                <a:gd name="T1" fmla="*/ 0 h 21600"/>
                <a:gd name="T2" fmla="*/ 3163 w 21600"/>
                <a:gd name="T3" fmla="*/ 3163 h 21600"/>
                <a:gd name="T4" fmla="*/ 0 w 21600"/>
                <a:gd name="T5" fmla="*/ 10800 h 21600"/>
                <a:gd name="T6" fmla="*/ 3163 w 21600"/>
                <a:gd name="T7" fmla="*/ 18437 h 21600"/>
                <a:gd name="T8" fmla="*/ 10800 w 21600"/>
                <a:gd name="T9" fmla="*/ 21600 h 21600"/>
                <a:gd name="T10" fmla="*/ 18437 w 21600"/>
                <a:gd name="T11" fmla="*/ 18437 h 21600"/>
                <a:gd name="T12" fmla="*/ 21600 w 21600"/>
                <a:gd name="T13" fmla="*/ 10800 h 21600"/>
                <a:gd name="T14" fmla="*/ 18437 w 21600"/>
                <a:gd name="T15" fmla="*/ 3163 h 21600"/>
                <a:gd name="T16" fmla="*/ 3163 w 21600"/>
                <a:gd name="T17" fmla="*/ 3163 h 21600"/>
                <a:gd name="T18" fmla="*/ 18437 w 21600"/>
                <a:gd name="T19" fmla="*/ 184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2121" y="10800"/>
                  </a:moveTo>
                  <a:cubicBezTo>
                    <a:pt x="2121" y="15593"/>
                    <a:pt x="6007" y="19479"/>
                    <a:pt x="10800" y="19479"/>
                  </a:cubicBezTo>
                  <a:cubicBezTo>
                    <a:pt x="15593" y="19479"/>
                    <a:pt x="19479" y="15593"/>
                    <a:pt x="19479" y="10800"/>
                  </a:cubicBezTo>
                  <a:cubicBezTo>
                    <a:pt x="19479" y="6007"/>
                    <a:pt x="15593" y="2121"/>
                    <a:pt x="10800" y="2121"/>
                  </a:cubicBezTo>
                  <a:cubicBezTo>
                    <a:pt x="6007" y="2121"/>
                    <a:pt x="2121" y="6007"/>
                    <a:pt x="2121" y="10800"/>
                  </a:cubicBezTo>
                  <a:close/>
                </a:path>
              </a:pathLst>
            </a:custGeom>
            <a:grpFill/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2028"/>
            </a:p>
          </p:txBody>
        </p:sp>
      </p:grpSp>
      <p:sp>
        <p:nvSpPr>
          <p:cNvPr id="12" name="Rectangle 11"/>
          <p:cNvSpPr/>
          <p:nvPr/>
        </p:nvSpPr>
        <p:spPr bwMode="gray">
          <a:xfrm>
            <a:off x="9692018" y="0"/>
            <a:ext cx="607682" cy="77724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28"/>
          </a:p>
        </p:txBody>
      </p:sp>
      <p:sp>
        <p:nvSpPr>
          <p:cNvPr id="13" name="Rectangle 12"/>
          <p:cNvSpPr/>
          <p:nvPr/>
        </p:nvSpPr>
        <p:spPr bwMode="gray">
          <a:xfrm>
            <a:off x="9681718" y="0"/>
            <a:ext cx="442887" cy="77724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28"/>
          </a:p>
        </p:txBody>
      </p:sp>
      <p:grpSp>
        <p:nvGrpSpPr>
          <p:cNvPr id="8" name="Group 18"/>
          <p:cNvGrpSpPr/>
          <p:nvPr/>
        </p:nvGrpSpPr>
        <p:grpSpPr bwMode="gray">
          <a:xfrm>
            <a:off x="9032837" y="279807"/>
            <a:ext cx="1205065" cy="555373"/>
            <a:chOff x="8019288" y="246888"/>
            <a:chExt cx="1069848" cy="490035"/>
          </a:xfrm>
        </p:grpSpPr>
        <p:sp>
          <p:nvSpPr>
            <p:cNvPr id="15" name="Freeform 14"/>
            <p:cNvSpPr/>
            <p:nvPr userDrawn="1"/>
          </p:nvSpPr>
          <p:spPr bwMode="gray">
            <a:xfrm rot="4680000">
              <a:off x="8513063" y="174567"/>
              <a:ext cx="137160" cy="987552"/>
            </a:xfrm>
            <a:custGeom>
              <a:avLst/>
              <a:gdLst>
                <a:gd name="connsiteX0" fmla="*/ 0 w 210312"/>
                <a:gd name="connsiteY0" fmla="*/ 0 h 4233101"/>
                <a:gd name="connsiteX1" fmla="*/ 210312 w 210312"/>
                <a:gd name="connsiteY1" fmla="*/ 0 h 4233101"/>
                <a:gd name="connsiteX2" fmla="*/ 210312 w 210312"/>
                <a:gd name="connsiteY2" fmla="*/ 4233101 h 4233101"/>
                <a:gd name="connsiteX3" fmla="*/ 0 w 210312"/>
                <a:gd name="connsiteY3" fmla="*/ 4233101 h 4233101"/>
                <a:gd name="connsiteX4" fmla="*/ 0 w 210312"/>
                <a:gd name="connsiteY4" fmla="*/ 0 h 4233101"/>
                <a:gd name="connsiteX0" fmla="*/ 0 w 210312"/>
                <a:gd name="connsiteY0" fmla="*/ 0 h 4233101"/>
                <a:gd name="connsiteX1" fmla="*/ 210312 w 210312"/>
                <a:gd name="connsiteY1" fmla="*/ 0 h 4233101"/>
                <a:gd name="connsiteX2" fmla="*/ 0 w 210312"/>
                <a:gd name="connsiteY2" fmla="*/ 4233101 h 4233101"/>
                <a:gd name="connsiteX3" fmla="*/ 0 w 210312"/>
                <a:gd name="connsiteY3" fmla="*/ 0 h 4233101"/>
                <a:gd name="connsiteX0" fmla="*/ 0 w 91050"/>
                <a:gd name="connsiteY0" fmla="*/ 27578 h 4260679"/>
                <a:gd name="connsiteX1" fmla="*/ 91050 w 91050"/>
                <a:gd name="connsiteY1" fmla="*/ 0 h 4260679"/>
                <a:gd name="connsiteX2" fmla="*/ 0 w 91050"/>
                <a:gd name="connsiteY2" fmla="*/ 4260679 h 4260679"/>
                <a:gd name="connsiteX3" fmla="*/ 0 w 91050"/>
                <a:gd name="connsiteY3" fmla="*/ 27578 h 4260679"/>
                <a:gd name="connsiteX0" fmla="*/ 0 w 91050"/>
                <a:gd name="connsiteY0" fmla="*/ 27578 h 4260679"/>
                <a:gd name="connsiteX1" fmla="*/ 91050 w 91050"/>
                <a:gd name="connsiteY1" fmla="*/ 0 h 4260679"/>
                <a:gd name="connsiteX2" fmla="*/ 0 w 91050"/>
                <a:gd name="connsiteY2" fmla="*/ 4260679 h 4260679"/>
                <a:gd name="connsiteX3" fmla="*/ 0 w 91050"/>
                <a:gd name="connsiteY3" fmla="*/ 27578 h 4260679"/>
                <a:gd name="connsiteX0" fmla="*/ 6703 w 97753"/>
                <a:gd name="connsiteY0" fmla="*/ 27578 h 4260679"/>
                <a:gd name="connsiteX1" fmla="*/ 97753 w 97753"/>
                <a:gd name="connsiteY1" fmla="*/ 0 h 4260679"/>
                <a:gd name="connsiteX2" fmla="*/ 6703 w 97753"/>
                <a:gd name="connsiteY2" fmla="*/ 4260679 h 4260679"/>
                <a:gd name="connsiteX3" fmla="*/ 6703 w 97753"/>
                <a:gd name="connsiteY3" fmla="*/ 27578 h 4260679"/>
                <a:gd name="connsiteX0" fmla="*/ 6703 w 97753"/>
                <a:gd name="connsiteY0" fmla="*/ 27578 h 4260679"/>
                <a:gd name="connsiteX1" fmla="*/ 97753 w 97753"/>
                <a:gd name="connsiteY1" fmla="*/ 0 h 4260679"/>
                <a:gd name="connsiteX2" fmla="*/ 6703 w 97753"/>
                <a:gd name="connsiteY2" fmla="*/ 4260679 h 4260679"/>
                <a:gd name="connsiteX3" fmla="*/ 6703 w 97753"/>
                <a:gd name="connsiteY3" fmla="*/ 27578 h 4260679"/>
                <a:gd name="connsiteX0" fmla="*/ 6703 w 97753"/>
                <a:gd name="connsiteY0" fmla="*/ 27578 h 4260679"/>
                <a:gd name="connsiteX1" fmla="*/ 97753 w 97753"/>
                <a:gd name="connsiteY1" fmla="*/ 0 h 4260679"/>
                <a:gd name="connsiteX2" fmla="*/ 6703 w 97753"/>
                <a:gd name="connsiteY2" fmla="*/ 4260679 h 4260679"/>
                <a:gd name="connsiteX3" fmla="*/ 6703 w 97753"/>
                <a:gd name="connsiteY3" fmla="*/ 27578 h 4260679"/>
                <a:gd name="connsiteX0" fmla="*/ 25745 w 97753"/>
                <a:gd name="connsiteY0" fmla="*/ 1 h 4233102"/>
                <a:gd name="connsiteX1" fmla="*/ 97753 w 97753"/>
                <a:gd name="connsiteY1" fmla="*/ 61420 h 4233102"/>
                <a:gd name="connsiteX2" fmla="*/ 25745 w 97753"/>
                <a:gd name="connsiteY2" fmla="*/ 4233102 h 4233102"/>
                <a:gd name="connsiteX3" fmla="*/ 25745 w 97753"/>
                <a:gd name="connsiteY3" fmla="*/ 1 h 4233102"/>
                <a:gd name="connsiteX0" fmla="*/ 24478 w 97753"/>
                <a:gd name="connsiteY0" fmla="*/ 8201 h 4241302"/>
                <a:gd name="connsiteX1" fmla="*/ 97753 w 97753"/>
                <a:gd name="connsiteY1" fmla="*/ 0 h 4241302"/>
                <a:gd name="connsiteX2" fmla="*/ 24478 w 97753"/>
                <a:gd name="connsiteY2" fmla="*/ 4241302 h 4241302"/>
                <a:gd name="connsiteX3" fmla="*/ 24478 w 97753"/>
                <a:gd name="connsiteY3" fmla="*/ 8201 h 4241302"/>
                <a:gd name="connsiteX0" fmla="*/ 24478 w 97753"/>
                <a:gd name="connsiteY0" fmla="*/ 8201 h 4241302"/>
                <a:gd name="connsiteX1" fmla="*/ 97753 w 97753"/>
                <a:gd name="connsiteY1" fmla="*/ 0 h 4241302"/>
                <a:gd name="connsiteX2" fmla="*/ 24478 w 97753"/>
                <a:gd name="connsiteY2" fmla="*/ 4241302 h 4241302"/>
                <a:gd name="connsiteX3" fmla="*/ 24478 w 97753"/>
                <a:gd name="connsiteY3" fmla="*/ 8201 h 4241302"/>
                <a:gd name="connsiteX0" fmla="*/ 14176 w 87451"/>
                <a:gd name="connsiteY0" fmla="*/ 8201 h 4241302"/>
                <a:gd name="connsiteX1" fmla="*/ 87451 w 87451"/>
                <a:gd name="connsiteY1" fmla="*/ 0 h 4241302"/>
                <a:gd name="connsiteX2" fmla="*/ 14176 w 87451"/>
                <a:gd name="connsiteY2" fmla="*/ 4241302 h 4241302"/>
                <a:gd name="connsiteX3" fmla="*/ 14176 w 87451"/>
                <a:gd name="connsiteY3" fmla="*/ 8201 h 4241302"/>
                <a:gd name="connsiteX0" fmla="*/ 14176 w 87451"/>
                <a:gd name="connsiteY0" fmla="*/ 8201 h 4001504"/>
                <a:gd name="connsiteX1" fmla="*/ 87451 w 87451"/>
                <a:gd name="connsiteY1" fmla="*/ 0 h 4001504"/>
                <a:gd name="connsiteX2" fmla="*/ 18941 w 87451"/>
                <a:gd name="connsiteY2" fmla="*/ 4001504 h 4001504"/>
                <a:gd name="connsiteX3" fmla="*/ 14176 w 87451"/>
                <a:gd name="connsiteY3" fmla="*/ 8201 h 4001504"/>
                <a:gd name="connsiteX0" fmla="*/ 14176 w 87451"/>
                <a:gd name="connsiteY0" fmla="*/ 8201 h 3875955"/>
                <a:gd name="connsiteX1" fmla="*/ 87451 w 87451"/>
                <a:gd name="connsiteY1" fmla="*/ 0 h 3875955"/>
                <a:gd name="connsiteX2" fmla="*/ 7278 w 87451"/>
                <a:gd name="connsiteY2" fmla="*/ 3875955 h 3875955"/>
                <a:gd name="connsiteX3" fmla="*/ 14176 w 87451"/>
                <a:gd name="connsiteY3" fmla="*/ 8201 h 3875955"/>
                <a:gd name="connsiteX0" fmla="*/ 14176 w 87451"/>
                <a:gd name="connsiteY0" fmla="*/ 8201 h 3961135"/>
                <a:gd name="connsiteX1" fmla="*/ 87451 w 87451"/>
                <a:gd name="connsiteY1" fmla="*/ 0 h 3961135"/>
                <a:gd name="connsiteX2" fmla="*/ 16239 w 87451"/>
                <a:gd name="connsiteY2" fmla="*/ 3961135 h 3961135"/>
                <a:gd name="connsiteX3" fmla="*/ 14176 w 87451"/>
                <a:gd name="connsiteY3" fmla="*/ 8201 h 3961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51" h="3961135">
                  <a:moveTo>
                    <a:pt x="14176" y="8201"/>
                  </a:moveTo>
                  <a:lnTo>
                    <a:pt x="87451" y="0"/>
                  </a:lnTo>
                  <a:cubicBezTo>
                    <a:pt x="0" y="2301293"/>
                    <a:pt x="31791" y="2848354"/>
                    <a:pt x="16239" y="3961135"/>
                  </a:cubicBezTo>
                  <a:cubicBezTo>
                    <a:pt x="14651" y="2630034"/>
                    <a:pt x="15764" y="1339302"/>
                    <a:pt x="14176" y="8201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100000">
                  <a:schemeClr val="bg1">
                    <a:lumMod val="50000"/>
                    <a:alpha val="56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28"/>
            </a:p>
          </p:txBody>
        </p:sp>
        <p:sp>
          <p:nvSpPr>
            <p:cNvPr id="17" name="Rectangle 16"/>
            <p:cNvSpPr/>
            <p:nvPr userDrawn="1"/>
          </p:nvSpPr>
          <p:spPr bwMode="gray">
            <a:xfrm rot="4680000">
              <a:off x="8750808" y="210312"/>
              <a:ext cx="301752" cy="374904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28"/>
            </a:p>
          </p:txBody>
        </p:sp>
        <p:sp>
          <p:nvSpPr>
            <p:cNvPr id="18" name="Rectangle 17"/>
            <p:cNvSpPr/>
            <p:nvPr userDrawn="1"/>
          </p:nvSpPr>
          <p:spPr bwMode="gray">
            <a:xfrm rot="4680000">
              <a:off x="8220456" y="155448"/>
              <a:ext cx="301752" cy="704088"/>
            </a:xfrm>
            <a:prstGeom prst="rect">
              <a:avLst/>
            </a:prstGeom>
            <a:solidFill>
              <a:srgbClr val="FFFFF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28"/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47187" y="7337145"/>
            <a:ext cx="2403263" cy="341986"/>
          </a:xfrm>
        </p:spPr>
        <p:txBody>
          <a:bodyPr/>
          <a:lstStyle/>
          <a:p>
            <a:fld id="{B6F15528-21DE-4FAA-801E-634DDDAF4B2B}" type="slidenum">
              <a:rPr lang="en-US" altLang="ko-KR" smtClean="0"/>
              <a:t>‹#›</a:t>
            </a:fld>
            <a:endParaRPr lang="en-US" altLang="ko-K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9250" y="1191059"/>
            <a:ext cx="9601199" cy="5872805"/>
          </a:xfrm>
        </p:spPr>
        <p:txBody>
          <a:bodyPr/>
          <a:lstStyle>
            <a:lvl1pPr>
              <a:buClr>
                <a:schemeClr val="tx2"/>
              </a:buClr>
              <a:defRPr sz="2800" baseline="0">
                <a:latin typeface="Bodoni MT" panose="02070603080606020203" pitchFamily="18" charset="0"/>
                <a:ea typeface="한컴 윤고딕 230" panose="02020603020101020101" pitchFamily="18" charset="-127"/>
              </a:defRPr>
            </a:lvl1pPr>
            <a:lvl2pPr>
              <a:buClr>
                <a:schemeClr val="tx2"/>
              </a:buClr>
              <a:defRPr sz="2400" baseline="0">
                <a:latin typeface="Bodoni MT" panose="02070603080606020203" pitchFamily="18" charset="0"/>
                <a:ea typeface="한컴 윤고딕 230" panose="02020603020101020101" pitchFamily="18" charset="-127"/>
              </a:defRPr>
            </a:lvl2pPr>
            <a:lvl3pPr marL="1287475" marR="0" indent="-257495" algn="l" defTabSz="102998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2">
                  <a:lumMod val="65000"/>
                  <a:lumOff val="35000"/>
                </a:schemeClr>
              </a:buClr>
              <a:buSzPct val="70000"/>
              <a:buFont typeface="Wingdings 2" pitchFamily="18" charset="2"/>
              <a:buChar char=""/>
              <a:tabLst/>
              <a:defRPr sz="2400" baseline="0">
                <a:latin typeface="Bodoni MT" panose="02070603080606020203" pitchFamily="18" charset="0"/>
                <a:ea typeface="한컴 윤고딕 230" panose="02020603020101020101" pitchFamily="18" charset="-127"/>
              </a:defRPr>
            </a:lvl3pPr>
            <a:lvl4pPr marL="1802465" marR="0" indent="-257495" algn="l" defTabSz="102998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100000"/>
              <a:buFont typeface="Wingdings 2" pitchFamily="18" charset="2"/>
              <a:buChar char=""/>
              <a:tabLst/>
              <a:defRPr sz="2400" i="0" baseline="0">
                <a:latin typeface="Bodoni MT" panose="02070603080606020203" pitchFamily="18" charset="0"/>
                <a:ea typeface="한컴 윤고딕 230" panose="02020603020101020101" pitchFamily="18" charset="-127"/>
              </a:defRPr>
            </a:lvl4pPr>
            <a:lvl5pPr marL="2317455" marR="0" indent="-257495" algn="l" defTabSz="102998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6"/>
              </a:buClr>
              <a:buSzPct val="100000"/>
              <a:buFont typeface="Wingdings 2" pitchFamily="18" charset="2"/>
              <a:buChar char="¡"/>
              <a:tabLst/>
              <a:defRPr sz="2400" baseline="0">
                <a:latin typeface="Bodoni MT" panose="02070603080606020203" pitchFamily="18" charset="0"/>
                <a:ea typeface="한컴 윤고딕 230" panose="02020603020101020101" pitchFamily="18" charset="-127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 </a:t>
            </a:r>
          </a:p>
          <a:p>
            <a:pPr marL="1287475" marR="0" lvl="2" indent="-257495" algn="l" defTabSz="102998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2">
                  <a:lumMod val="65000"/>
                  <a:lumOff val="35000"/>
                </a:schemeClr>
              </a:buClr>
              <a:buSzPct val="70000"/>
              <a:buFont typeface="Wingdings 2" pitchFamily="18" charset="2"/>
              <a:buChar char=""/>
              <a:tabLst/>
              <a:defRPr/>
            </a:pPr>
            <a:r>
              <a:rPr lang="ko-KR" altLang="en-US" dirty="0" smtClean="0"/>
              <a:t>셋째 수준</a:t>
            </a:r>
          </a:p>
          <a:p>
            <a:pPr marL="1802465" marR="0" lvl="3" indent="-257495" algn="l" defTabSz="102998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100000"/>
              <a:buFont typeface="Wingdings 2" pitchFamily="18" charset="2"/>
              <a:buChar char=""/>
              <a:tabLst/>
              <a:defRPr/>
            </a:pPr>
            <a:r>
              <a:rPr lang="ko-KR" altLang="en-US" dirty="0" smtClean="0"/>
              <a:t>넷째 수준</a:t>
            </a:r>
          </a:p>
          <a:p>
            <a:pPr marL="2317455" marR="0" lvl="4" indent="-257495" algn="l" defTabSz="102998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6"/>
              </a:buClr>
              <a:buSzPct val="100000"/>
              <a:buFont typeface="Wingdings 2" pitchFamily="18" charset="2"/>
              <a:buChar char="¡"/>
              <a:tabLst/>
              <a:defRPr/>
            </a:pPr>
            <a:r>
              <a:rPr lang="ko-KR" altLang="en-US" dirty="0" smtClean="0"/>
              <a:t>다섯째 수준</a:t>
            </a:r>
            <a:endParaRPr lang="en-US" dirty="0"/>
          </a:p>
        </p:txBody>
      </p:sp>
      <p:sp>
        <p:nvSpPr>
          <p:cNvPr id="19" name="Title 18"/>
          <p:cNvSpPr>
            <a:spLocks noGrp="1"/>
          </p:cNvSpPr>
          <p:nvPr>
            <p:ph type="title"/>
          </p:nvPr>
        </p:nvSpPr>
        <p:spPr>
          <a:xfrm>
            <a:off x="349250" y="172720"/>
            <a:ext cx="9601200" cy="925421"/>
          </a:xfrm>
        </p:spPr>
        <p:txBody>
          <a:bodyPr>
            <a:normAutofit/>
          </a:bodyPr>
          <a:lstStyle>
            <a:lvl1pPr>
              <a:defRPr sz="3600" baseline="0">
                <a:latin typeface="Arial" panose="020B0604020202020204" pitchFamily="34" charset="0"/>
                <a:ea typeface="한컴 윤고딕 240" panose="02020603020101020101" pitchFamily="18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36755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 bwMode="gray">
          <a:xfrm>
            <a:off x="0" y="5347411"/>
            <a:ext cx="10299700" cy="195864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28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4985" y="3399130"/>
            <a:ext cx="7086194" cy="1699565"/>
          </a:xfrm>
        </p:spPr>
        <p:txBody>
          <a:bodyPr anchor="b"/>
          <a:lstStyle>
            <a:lvl1pPr marL="0" indent="0">
              <a:buNone/>
              <a:defRPr sz="2253">
                <a:solidFill>
                  <a:schemeClr val="tx1"/>
                </a:solidFill>
              </a:defRPr>
            </a:lvl1pPr>
            <a:lvl2pPr marL="514990" indent="0">
              <a:buNone/>
              <a:defRPr sz="2028">
                <a:solidFill>
                  <a:schemeClr val="tx1">
                    <a:tint val="75000"/>
                  </a:schemeClr>
                </a:solidFill>
              </a:defRPr>
            </a:lvl2pPr>
            <a:lvl3pPr marL="1029980" indent="0">
              <a:buNone/>
              <a:defRPr sz="1802">
                <a:solidFill>
                  <a:schemeClr val="tx1">
                    <a:tint val="75000"/>
                  </a:schemeClr>
                </a:solidFill>
              </a:defRPr>
            </a:lvl3pPr>
            <a:lvl4pPr marL="1544970" indent="0">
              <a:buNone/>
              <a:defRPr sz="1577">
                <a:solidFill>
                  <a:schemeClr val="tx1">
                    <a:tint val="75000"/>
                  </a:schemeClr>
                </a:solidFill>
              </a:defRPr>
            </a:lvl4pPr>
            <a:lvl5pPr marL="2059960" indent="0">
              <a:buNone/>
              <a:defRPr sz="1577">
                <a:solidFill>
                  <a:schemeClr val="tx1">
                    <a:tint val="75000"/>
                  </a:schemeClr>
                </a:solidFill>
              </a:defRPr>
            </a:lvl5pPr>
            <a:lvl6pPr marL="2574950" indent="0">
              <a:buNone/>
              <a:defRPr sz="1577">
                <a:solidFill>
                  <a:schemeClr val="tx1">
                    <a:tint val="75000"/>
                  </a:schemeClr>
                </a:solidFill>
              </a:defRPr>
            </a:lvl6pPr>
            <a:lvl7pPr marL="3089940" indent="0">
              <a:buNone/>
              <a:defRPr sz="1577">
                <a:solidFill>
                  <a:schemeClr val="tx1">
                    <a:tint val="75000"/>
                  </a:schemeClr>
                </a:solidFill>
              </a:defRPr>
            </a:lvl7pPr>
            <a:lvl8pPr marL="3604931" indent="0">
              <a:buNone/>
              <a:defRPr sz="1577">
                <a:solidFill>
                  <a:schemeClr val="tx1">
                    <a:tint val="75000"/>
                  </a:schemeClr>
                </a:solidFill>
              </a:defRPr>
            </a:lvl8pPr>
            <a:lvl9pPr marL="4119921" indent="0">
              <a:buNone/>
              <a:defRPr sz="157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5EDA3-1B6A-4844-B3F0-0445BEB14E97}" type="datetime1">
              <a:rPr lang="en-US" altLang="ko-KR" smtClean="0"/>
              <a:t>5/10/2019</a:t>
            </a:fld>
            <a:endParaRPr lang="en-US" smtClean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데이터 구조</a:t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‹#›</a:t>
            </a:fld>
            <a:endParaRPr lang="en-US" altLang="ko-KR"/>
          </a:p>
        </p:txBody>
      </p:sp>
      <p:grpSp>
        <p:nvGrpSpPr>
          <p:cNvPr id="7" name="Group 6"/>
          <p:cNvGrpSpPr/>
          <p:nvPr/>
        </p:nvGrpSpPr>
        <p:grpSpPr bwMode="gray">
          <a:xfrm>
            <a:off x="7982267" y="3927653"/>
            <a:ext cx="831334" cy="1858832"/>
            <a:chOff x="6869341" y="609600"/>
            <a:chExt cx="738052" cy="1640146"/>
          </a:xfrm>
        </p:grpSpPr>
        <p:sp>
          <p:nvSpPr>
            <p:cNvPr id="8" name="Rectangle 7"/>
            <p:cNvSpPr/>
            <p:nvPr userDrawn="1"/>
          </p:nvSpPr>
          <p:spPr bwMode="gray">
            <a:xfrm rot="360000">
              <a:off x="7397081" y="748488"/>
              <a:ext cx="210312" cy="1444752"/>
            </a:xfrm>
            <a:prstGeom prst="rect">
              <a:avLst/>
            </a:prstGeom>
            <a:gradFill>
              <a:gsLst>
                <a:gs pos="0">
                  <a:schemeClr val="bg1">
                    <a:lumMod val="50000"/>
                  </a:schemeClr>
                </a:gs>
                <a:gs pos="35000">
                  <a:schemeClr val="bg1">
                    <a:lumMod val="50000"/>
                    <a:alpha val="0"/>
                  </a:schemeClr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28"/>
            </a:p>
          </p:txBody>
        </p:sp>
        <p:grpSp>
          <p:nvGrpSpPr>
            <p:cNvPr id="9" name="Group 18"/>
            <p:cNvGrpSpPr/>
            <p:nvPr userDrawn="1"/>
          </p:nvGrpSpPr>
          <p:grpSpPr bwMode="gray">
            <a:xfrm>
              <a:off x="6869341" y="609600"/>
              <a:ext cx="586829" cy="1640146"/>
              <a:chOff x="6850291" y="609600"/>
              <a:chExt cx="586829" cy="1640146"/>
            </a:xfrm>
          </p:grpSpPr>
          <p:sp>
            <p:nvSpPr>
              <p:cNvPr id="10" name="Rectangle 9"/>
              <p:cNvSpPr/>
              <p:nvPr userDrawn="1"/>
            </p:nvSpPr>
            <p:spPr bwMode="gray">
              <a:xfrm rot="360000">
                <a:off x="6934200" y="609600"/>
                <a:ext cx="502920" cy="5760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28"/>
              </a:p>
            </p:txBody>
          </p:sp>
          <p:sp>
            <p:nvSpPr>
              <p:cNvPr id="11" name="Rectangle 10"/>
              <p:cNvSpPr/>
              <p:nvPr userDrawn="1"/>
            </p:nvSpPr>
            <p:spPr bwMode="gray">
              <a:xfrm rot="360000">
                <a:off x="6850291" y="1179898"/>
                <a:ext cx="502920" cy="1069848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28"/>
              </a:p>
            </p:txBody>
          </p:sp>
        </p:grpSp>
      </p:grpSp>
      <p:grpSp>
        <p:nvGrpSpPr>
          <p:cNvPr id="12" name="Group 11"/>
          <p:cNvGrpSpPr/>
          <p:nvPr/>
        </p:nvGrpSpPr>
        <p:grpSpPr bwMode="gray">
          <a:xfrm>
            <a:off x="8682648" y="4342181"/>
            <a:ext cx="849073" cy="1855913"/>
            <a:chOff x="7946136" y="1106424"/>
            <a:chExt cx="753801" cy="1637570"/>
          </a:xfrm>
        </p:grpSpPr>
        <p:sp>
          <p:nvSpPr>
            <p:cNvPr id="13" name="Rectangle 12"/>
            <p:cNvSpPr/>
            <p:nvPr userDrawn="1"/>
          </p:nvSpPr>
          <p:spPr bwMode="gray">
            <a:xfrm rot="600000">
              <a:off x="8489625" y="1245312"/>
              <a:ext cx="210312" cy="1444752"/>
            </a:xfrm>
            <a:prstGeom prst="rect">
              <a:avLst/>
            </a:prstGeom>
            <a:gradFill>
              <a:gsLst>
                <a:gs pos="0">
                  <a:schemeClr val="bg1">
                    <a:lumMod val="50000"/>
                  </a:schemeClr>
                </a:gs>
                <a:gs pos="35000">
                  <a:schemeClr val="bg1">
                    <a:lumMod val="50000"/>
                    <a:alpha val="0"/>
                  </a:schemeClr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28"/>
            </a:p>
          </p:txBody>
        </p:sp>
        <p:sp>
          <p:nvSpPr>
            <p:cNvPr id="14" name="Rectangle 13"/>
            <p:cNvSpPr/>
            <p:nvPr userDrawn="1"/>
          </p:nvSpPr>
          <p:spPr bwMode="gray">
            <a:xfrm rot="600000">
              <a:off x="8083296" y="1106424"/>
              <a:ext cx="502920" cy="57607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28"/>
            </a:p>
          </p:txBody>
        </p:sp>
        <p:sp>
          <p:nvSpPr>
            <p:cNvPr id="15" name="Rectangle 14"/>
            <p:cNvSpPr/>
            <p:nvPr userDrawn="1"/>
          </p:nvSpPr>
          <p:spPr bwMode="gray">
            <a:xfrm rot="600000">
              <a:off x="7946136" y="1674146"/>
              <a:ext cx="502920" cy="1069848"/>
            </a:xfrm>
            <a:prstGeom prst="rect">
              <a:avLst/>
            </a:prstGeom>
            <a:solidFill>
              <a:schemeClr val="accent2">
                <a:lumMod val="20000"/>
                <a:lumOff val="8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28"/>
            </a:p>
          </p:txBody>
        </p:sp>
      </p:grpSp>
      <p:grpSp>
        <p:nvGrpSpPr>
          <p:cNvPr id="20" name="Group 19"/>
          <p:cNvGrpSpPr/>
          <p:nvPr/>
        </p:nvGrpSpPr>
        <p:grpSpPr bwMode="gray">
          <a:xfrm>
            <a:off x="0" y="5185055"/>
            <a:ext cx="10299700" cy="136521"/>
            <a:chOff x="0" y="1810512"/>
            <a:chExt cx="9144000" cy="120460"/>
          </a:xfrm>
        </p:grpSpPr>
        <p:cxnSp>
          <p:nvCxnSpPr>
            <p:cNvPr id="16" name="Straight Connector 15"/>
            <p:cNvCxnSpPr/>
            <p:nvPr userDrawn="1"/>
          </p:nvCxnSpPr>
          <p:spPr bwMode="gray">
            <a:xfrm>
              <a:off x="0" y="1810512"/>
              <a:ext cx="9144000" cy="1588"/>
            </a:xfrm>
            <a:prstGeom prst="line">
              <a:avLst/>
            </a:prstGeom>
            <a:ln w="9525">
              <a:solidFill>
                <a:schemeClr val="bg2">
                  <a:lumMod val="75000"/>
                </a:schemeClr>
              </a:solidFill>
            </a:ln>
            <a:effectLst>
              <a:outerShdw dist="25400" dir="5400000" algn="ctr" rotWithShape="0">
                <a:srgbClr val="000000">
                  <a:alpha val="22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 bwMode="gray">
            <a:xfrm>
              <a:off x="0" y="1865376"/>
              <a:ext cx="9144000" cy="1588"/>
            </a:xfrm>
            <a:prstGeom prst="line">
              <a:avLst/>
            </a:prstGeom>
            <a:ln w="9525">
              <a:solidFill>
                <a:schemeClr val="bg2">
                  <a:lumMod val="75000"/>
                </a:schemeClr>
              </a:solidFill>
            </a:ln>
            <a:effectLst>
              <a:outerShdw dist="25400" dir="5400000" algn="ctr" rotWithShape="0">
                <a:srgbClr val="000000">
                  <a:alpha val="22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 bwMode="gray">
            <a:xfrm>
              <a:off x="0" y="1929384"/>
              <a:ext cx="9144000" cy="1588"/>
            </a:xfrm>
            <a:prstGeom prst="line">
              <a:avLst/>
            </a:prstGeom>
            <a:ln w="9525">
              <a:solidFill>
                <a:schemeClr val="bg2">
                  <a:lumMod val="75000"/>
                </a:schemeClr>
              </a:solidFill>
            </a:ln>
            <a:effectLst>
              <a:outerShdw dist="25400" dir="5400000" algn="ctr" rotWithShape="0">
                <a:srgbClr val="000000">
                  <a:alpha val="22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77"/>
          <p:cNvGrpSpPr>
            <a:grpSpLocks/>
          </p:cNvGrpSpPr>
          <p:nvPr/>
        </p:nvGrpSpPr>
        <p:grpSpPr bwMode="gray">
          <a:xfrm rot="5400000">
            <a:off x="356775" y="5713584"/>
            <a:ext cx="1212494" cy="1122667"/>
            <a:chOff x="42" y="4085"/>
            <a:chExt cx="224" cy="224"/>
          </a:xfrm>
          <a:solidFill>
            <a:schemeClr val="bg2">
              <a:alpha val="70000"/>
            </a:schemeClr>
          </a:solidFill>
        </p:grpSpPr>
        <p:sp>
          <p:nvSpPr>
            <p:cNvPr id="22" name="Freeform 278"/>
            <p:cNvSpPr>
              <a:spLocks/>
            </p:cNvSpPr>
            <p:nvPr userDrawn="1"/>
          </p:nvSpPr>
          <p:spPr bwMode="gray">
            <a:xfrm>
              <a:off x="89" y="4127"/>
              <a:ext cx="136" cy="142"/>
            </a:xfrm>
            <a:custGeom>
              <a:avLst/>
              <a:gdLst/>
              <a:ahLst/>
              <a:cxnLst>
                <a:cxn ang="0">
                  <a:pos x="226" y="24"/>
                </a:cxn>
                <a:cxn ang="0">
                  <a:pos x="7" y="311"/>
                </a:cxn>
                <a:cxn ang="0">
                  <a:pos x="30" y="389"/>
                </a:cxn>
                <a:cxn ang="0">
                  <a:pos x="124" y="402"/>
                </a:cxn>
                <a:cxn ang="0">
                  <a:pos x="193" y="317"/>
                </a:cxn>
                <a:cxn ang="0">
                  <a:pos x="193" y="524"/>
                </a:cxn>
                <a:cxn ang="0">
                  <a:pos x="276" y="585"/>
                </a:cxn>
                <a:cxn ang="0">
                  <a:pos x="363" y="522"/>
                </a:cxn>
                <a:cxn ang="0">
                  <a:pos x="363" y="305"/>
                </a:cxn>
                <a:cxn ang="0">
                  <a:pos x="447" y="405"/>
                </a:cxn>
                <a:cxn ang="0">
                  <a:pos x="534" y="398"/>
                </a:cxn>
                <a:cxn ang="0">
                  <a:pos x="562" y="320"/>
                </a:cxn>
                <a:cxn ang="0">
                  <a:pos x="331" y="17"/>
                </a:cxn>
                <a:cxn ang="0">
                  <a:pos x="280" y="2"/>
                </a:cxn>
                <a:cxn ang="0">
                  <a:pos x="226" y="24"/>
                </a:cxn>
              </a:cxnLst>
              <a:rect l="0" t="0" r="r" b="b"/>
              <a:pathLst>
                <a:path w="562" h="587">
                  <a:moveTo>
                    <a:pt x="226" y="24"/>
                  </a:moveTo>
                  <a:cubicBezTo>
                    <a:pt x="181" y="76"/>
                    <a:pt x="40" y="250"/>
                    <a:pt x="7" y="311"/>
                  </a:cubicBezTo>
                  <a:cubicBezTo>
                    <a:pt x="0" y="350"/>
                    <a:pt x="11" y="361"/>
                    <a:pt x="30" y="389"/>
                  </a:cubicBezTo>
                  <a:cubicBezTo>
                    <a:pt x="49" y="417"/>
                    <a:pt x="87" y="422"/>
                    <a:pt x="124" y="402"/>
                  </a:cubicBezTo>
                  <a:lnTo>
                    <a:pt x="193" y="317"/>
                  </a:lnTo>
                  <a:lnTo>
                    <a:pt x="193" y="524"/>
                  </a:lnTo>
                  <a:cubicBezTo>
                    <a:pt x="207" y="569"/>
                    <a:pt x="248" y="585"/>
                    <a:pt x="276" y="585"/>
                  </a:cubicBezTo>
                  <a:cubicBezTo>
                    <a:pt x="315" y="587"/>
                    <a:pt x="350" y="568"/>
                    <a:pt x="363" y="522"/>
                  </a:cubicBezTo>
                  <a:lnTo>
                    <a:pt x="363" y="305"/>
                  </a:lnTo>
                  <a:lnTo>
                    <a:pt x="447" y="405"/>
                  </a:lnTo>
                  <a:cubicBezTo>
                    <a:pt x="475" y="420"/>
                    <a:pt x="515" y="412"/>
                    <a:pt x="534" y="398"/>
                  </a:cubicBezTo>
                  <a:cubicBezTo>
                    <a:pt x="553" y="384"/>
                    <a:pt x="562" y="357"/>
                    <a:pt x="562" y="320"/>
                  </a:cubicBezTo>
                  <a:cubicBezTo>
                    <a:pt x="446" y="168"/>
                    <a:pt x="331" y="17"/>
                    <a:pt x="331" y="17"/>
                  </a:cubicBezTo>
                  <a:cubicBezTo>
                    <a:pt x="303" y="0"/>
                    <a:pt x="296" y="2"/>
                    <a:pt x="280" y="2"/>
                  </a:cubicBezTo>
                  <a:cubicBezTo>
                    <a:pt x="264" y="2"/>
                    <a:pt x="247" y="6"/>
                    <a:pt x="226" y="24"/>
                  </a:cubicBezTo>
                  <a:close/>
                </a:path>
              </a:pathLst>
            </a:custGeom>
            <a:grpFill/>
            <a:ln w="9525" cap="flat" cmpd="sng">
              <a:noFill/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n-US" sz="2028"/>
            </a:p>
          </p:txBody>
        </p:sp>
        <p:sp>
          <p:nvSpPr>
            <p:cNvPr id="23" name="AutoShape 279"/>
            <p:cNvSpPr>
              <a:spLocks noChangeArrowheads="1"/>
            </p:cNvSpPr>
            <p:nvPr userDrawn="1"/>
          </p:nvSpPr>
          <p:spPr bwMode="gray">
            <a:xfrm>
              <a:off x="42" y="4085"/>
              <a:ext cx="224" cy="224"/>
            </a:xfrm>
            <a:custGeom>
              <a:avLst/>
              <a:gdLst>
                <a:gd name="G0" fmla="+- 2121 0 0"/>
                <a:gd name="G1" fmla="+- 21600 0 2121"/>
                <a:gd name="G2" fmla="+- 21600 0 2121"/>
                <a:gd name="G3" fmla="*/ G0 2929 10000"/>
                <a:gd name="G4" fmla="+- 21600 0 G3"/>
                <a:gd name="G5" fmla="+- 21600 0 G3"/>
                <a:gd name="T0" fmla="*/ 10800 w 21600"/>
                <a:gd name="T1" fmla="*/ 0 h 21600"/>
                <a:gd name="T2" fmla="*/ 3163 w 21600"/>
                <a:gd name="T3" fmla="*/ 3163 h 21600"/>
                <a:gd name="T4" fmla="*/ 0 w 21600"/>
                <a:gd name="T5" fmla="*/ 10800 h 21600"/>
                <a:gd name="T6" fmla="*/ 3163 w 21600"/>
                <a:gd name="T7" fmla="*/ 18437 h 21600"/>
                <a:gd name="T8" fmla="*/ 10800 w 21600"/>
                <a:gd name="T9" fmla="*/ 21600 h 21600"/>
                <a:gd name="T10" fmla="*/ 18437 w 21600"/>
                <a:gd name="T11" fmla="*/ 18437 h 21600"/>
                <a:gd name="T12" fmla="*/ 21600 w 21600"/>
                <a:gd name="T13" fmla="*/ 10800 h 21600"/>
                <a:gd name="T14" fmla="*/ 18437 w 21600"/>
                <a:gd name="T15" fmla="*/ 3163 h 21600"/>
                <a:gd name="T16" fmla="*/ 3163 w 21600"/>
                <a:gd name="T17" fmla="*/ 3163 h 21600"/>
                <a:gd name="T18" fmla="*/ 18437 w 21600"/>
                <a:gd name="T19" fmla="*/ 184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2121" y="10800"/>
                  </a:moveTo>
                  <a:cubicBezTo>
                    <a:pt x="2121" y="15593"/>
                    <a:pt x="6007" y="19479"/>
                    <a:pt x="10800" y="19479"/>
                  </a:cubicBezTo>
                  <a:cubicBezTo>
                    <a:pt x="15593" y="19479"/>
                    <a:pt x="19479" y="15593"/>
                    <a:pt x="19479" y="10800"/>
                  </a:cubicBezTo>
                  <a:cubicBezTo>
                    <a:pt x="19479" y="6007"/>
                    <a:pt x="15593" y="2121"/>
                    <a:pt x="10800" y="2121"/>
                  </a:cubicBezTo>
                  <a:cubicBezTo>
                    <a:pt x="6007" y="2121"/>
                    <a:pt x="2121" y="6007"/>
                    <a:pt x="2121" y="10800"/>
                  </a:cubicBezTo>
                  <a:close/>
                </a:path>
              </a:pathLst>
            </a:custGeom>
            <a:grpFill/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2028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89151" y="5502860"/>
            <a:ext cx="7868971" cy="1543685"/>
          </a:xfrm>
        </p:spPr>
        <p:txBody>
          <a:bodyPr anchor="ctr"/>
          <a:lstStyle>
            <a:lvl1pPr algn="l">
              <a:defRPr sz="4506" b="1" cap="all"/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1961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66484" y="1813559"/>
            <a:ext cx="4346473" cy="5129784"/>
          </a:xfrm>
        </p:spPr>
        <p:txBody>
          <a:bodyPr/>
          <a:lstStyle>
            <a:lvl1pPr>
              <a:defRPr sz="3154"/>
            </a:lvl1pPr>
            <a:lvl2pPr>
              <a:defRPr sz="2703"/>
            </a:lvl2pPr>
            <a:lvl3pPr>
              <a:defRPr sz="2253"/>
            </a:lvl3pPr>
            <a:lvl4pPr>
              <a:defRPr sz="2028"/>
            </a:lvl4pPr>
            <a:lvl5pPr>
              <a:defRPr sz="2028"/>
            </a:lvl5pPr>
            <a:lvl6pPr>
              <a:defRPr sz="2028"/>
            </a:lvl6pPr>
            <a:lvl7pPr>
              <a:defRPr sz="2028"/>
            </a:lvl7pPr>
            <a:lvl8pPr>
              <a:defRPr sz="2028"/>
            </a:lvl8pPr>
            <a:lvl9pPr>
              <a:defRPr sz="2028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67453" y="1813559"/>
            <a:ext cx="4346473" cy="5129784"/>
          </a:xfrm>
        </p:spPr>
        <p:txBody>
          <a:bodyPr/>
          <a:lstStyle>
            <a:lvl1pPr>
              <a:defRPr sz="3154"/>
            </a:lvl1pPr>
            <a:lvl2pPr>
              <a:defRPr sz="2703"/>
            </a:lvl2pPr>
            <a:lvl3pPr>
              <a:defRPr sz="2253"/>
            </a:lvl3pPr>
            <a:lvl4pPr>
              <a:defRPr sz="2028"/>
            </a:lvl4pPr>
            <a:lvl5pPr>
              <a:defRPr sz="2028"/>
            </a:lvl5pPr>
            <a:lvl6pPr>
              <a:defRPr sz="2028"/>
            </a:lvl6pPr>
            <a:lvl7pPr>
              <a:defRPr sz="2028"/>
            </a:lvl7pPr>
            <a:lvl8pPr>
              <a:defRPr sz="2028"/>
            </a:lvl8pPr>
            <a:lvl9pPr>
              <a:defRPr sz="2028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7EF41C-F42E-4861-8D9F-0E2874A2FB31}" type="datetime1">
              <a:rPr lang="en-US" altLang="ko-KR" smtClean="0"/>
              <a:t>5/10/2019</a:t>
            </a:fld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데이터 구조</a:t>
            </a:r>
            <a:endParaRPr lang="ko-KR" altLang="en-US"/>
          </a:p>
        </p:txBody>
      </p:sp>
      <p:sp>
        <p:nvSpPr>
          <p:cNvPr id="8" name="Rectangle 7"/>
          <p:cNvSpPr/>
          <p:nvPr/>
        </p:nvSpPr>
        <p:spPr bwMode="gray">
          <a:xfrm>
            <a:off x="9692018" y="0"/>
            <a:ext cx="607682" cy="77724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28"/>
          </a:p>
        </p:txBody>
      </p:sp>
      <p:sp>
        <p:nvSpPr>
          <p:cNvPr id="9" name="Rectangle 8"/>
          <p:cNvSpPr/>
          <p:nvPr/>
        </p:nvSpPr>
        <p:spPr bwMode="gray">
          <a:xfrm>
            <a:off x="9681718" y="0"/>
            <a:ext cx="442887" cy="77724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28"/>
          </a:p>
        </p:txBody>
      </p:sp>
      <p:grpSp>
        <p:nvGrpSpPr>
          <p:cNvPr id="2" name="Group 9"/>
          <p:cNvGrpSpPr/>
          <p:nvPr/>
        </p:nvGrpSpPr>
        <p:grpSpPr bwMode="gray">
          <a:xfrm>
            <a:off x="9032837" y="279807"/>
            <a:ext cx="1205065" cy="555373"/>
            <a:chOff x="8019288" y="246888"/>
            <a:chExt cx="1069848" cy="490035"/>
          </a:xfrm>
        </p:grpSpPr>
        <p:sp>
          <p:nvSpPr>
            <p:cNvPr id="11" name="Freeform 10"/>
            <p:cNvSpPr/>
            <p:nvPr userDrawn="1"/>
          </p:nvSpPr>
          <p:spPr bwMode="gray">
            <a:xfrm rot="4680000">
              <a:off x="8513063" y="174567"/>
              <a:ext cx="137160" cy="987552"/>
            </a:xfrm>
            <a:custGeom>
              <a:avLst/>
              <a:gdLst>
                <a:gd name="connsiteX0" fmla="*/ 0 w 210312"/>
                <a:gd name="connsiteY0" fmla="*/ 0 h 4233101"/>
                <a:gd name="connsiteX1" fmla="*/ 210312 w 210312"/>
                <a:gd name="connsiteY1" fmla="*/ 0 h 4233101"/>
                <a:gd name="connsiteX2" fmla="*/ 210312 w 210312"/>
                <a:gd name="connsiteY2" fmla="*/ 4233101 h 4233101"/>
                <a:gd name="connsiteX3" fmla="*/ 0 w 210312"/>
                <a:gd name="connsiteY3" fmla="*/ 4233101 h 4233101"/>
                <a:gd name="connsiteX4" fmla="*/ 0 w 210312"/>
                <a:gd name="connsiteY4" fmla="*/ 0 h 4233101"/>
                <a:gd name="connsiteX0" fmla="*/ 0 w 210312"/>
                <a:gd name="connsiteY0" fmla="*/ 0 h 4233101"/>
                <a:gd name="connsiteX1" fmla="*/ 210312 w 210312"/>
                <a:gd name="connsiteY1" fmla="*/ 0 h 4233101"/>
                <a:gd name="connsiteX2" fmla="*/ 0 w 210312"/>
                <a:gd name="connsiteY2" fmla="*/ 4233101 h 4233101"/>
                <a:gd name="connsiteX3" fmla="*/ 0 w 210312"/>
                <a:gd name="connsiteY3" fmla="*/ 0 h 4233101"/>
                <a:gd name="connsiteX0" fmla="*/ 0 w 91050"/>
                <a:gd name="connsiteY0" fmla="*/ 27578 h 4260679"/>
                <a:gd name="connsiteX1" fmla="*/ 91050 w 91050"/>
                <a:gd name="connsiteY1" fmla="*/ 0 h 4260679"/>
                <a:gd name="connsiteX2" fmla="*/ 0 w 91050"/>
                <a:gd name="connsiteY2" fmla="*/ 4260679 h 4260679"/>
                <a:gd name="connsiteX3" fmla="*/ 0 w 91050"/>
                <a:gd name="connsiteY3" fmla="*/ 27578 h 4260679"/>
                <a:gd name="connsiteX0" fmla="*/ 0 w 91050"/>
                <a:gd name="connsiteY0" fmla="*/ 27578 h 4260679"/>
                <a:gd name="connsiteX1" fmla="*/ 91050 w 91050"/>
                <a:gd name="connsiteY1" fmla="*/ 0 h 4260679"/>
                <a:gd name="connsiteX2" fmla="*/ 0 w 91050"/>
                <a:gd name="connsiteY2" fmla="*/ 4260679 h 4260679"/>
                <a:gd name="connsiteX3" fmla="*/ 0 w 91050"/>
                <a:gd name="connsiteY3" fmla="*/ 27578 h 4260679"/>
                <a:gd name="connsiteX0" fmla="*/ 6703 w 97753"/>
                <a:gd name="connsiteY0" fmla="*/ 27578 h 4260679"/>
                <a:gd name="connsiteX1" fmla="*/ 97753 w 97753"/>
                <a:gd name="connsiteY1" fmla="*/ 0 h 4260679"/>
                <a:gd name="connsiteX2" fmla="*/ 6703 w 97753"/>
                <a:gd name="connsiteY2" fmla="*/ 4260679 h 4260679"/>
                <a:gd name="connsiteX3" fmla="*/ 6703 w 97753"/>
                <a:gd name="connsiteY3" fmla="*/ 27578 h 4260679"/>
                <a:gd name="connsiteX0" fmla="*/ 6703 w 97753"/>
                <a:gd name="connsiteY0" fmla="*/ 27578 h 4260679"/>
                <a:gd name="connsiteX1" fmla="*/ 97753 w 97753"/>
                <a:gd name="connsiteY1" fmla="*/ 0 h 4260679"/>
                <a:gd name="connsiteX2" fmla="*/ 6703 w 97753"/>
                <a:gd name="connsiteY2" fmla="*/ 4260679 h 4260679"/>
                <a:gd name="connsiteX3" fmla="*/ 6703 w 97753"/>
                <a:gd name="connsiteY3" fmla="*/ 27578 h 4260679"/>
                <a:gd name="connsiteX0" fmla="*/ 6703 w 97753"/>
                <a:gd name="connsiteY0" fmla="*/ 27578 h 4260679"/>
                <a:gd name="connsiteX1" fmla="*/ 97753 w 97753"/>
                <a:gd name="connsiteY1" fmla="*/ 0 h 4260679"/>
                <a:gd name="connsiteX2" fmla="*/ 6703 w 97753"/>
                <a:gd name="connsiteY2" fmla="*/ 4260679 h 4260679"/>
                <a:gd name="connsiteX3" fmla="*/ 6703 w 97753"/>
                <a:gd name="connsiteY3" fmla="*/ 27578 h 4260679"/>
                <a:gd name="connsiteX0" fmla="*/ 25745 w 97753"/>
                <a:gd name="connsiteY0" fmla="*/ 1 h 4233102"/>
                <a:gd name="connsiteX1" fmla="*/ 97753 w 97753"/>
                <a:gd name="connsiteY1" fmla="*/ 61420 h 4233102"/>
                <a:gd name="connsiteX2" fmla="*/ 25745 w 97753"/>
                <a:gd name="connsiteY2" fmla="*/ 4233102 h 4233102"/>
                <a:gd name="connsiteX3" fmla="*/ 25745 w 97753"/>
                <a:gd name="connsiteY3" fmla="*/ 1 h 4233102"/>
                <a:gd name="connsiteX0" fmla="*/ 24478 w 97753"/>
                <a:gd name="connsiteY0" fmla="*/ 8201 h 4241302"/>
                <a:gd name="connsiteX1" fmla="*/ 97753 w 97753"/>
                <a:gd name="connsiteY1" fmla="*/ 0 h 4241302"/>
                <a:gd name="connsiteX2" fmla="*/ 24478 w 97753"/>
                <a:gd name="connsiteY2" fmla="*/ 4241302 h 4241302"/>
                <a:gd name="connsiteX3" fmla="*/ 24478 w 97753"/>
                <a:gd name="connsiteY3" fmla="*/ 8201 h 4241302"/>
                <a:gd name="connsiteX0" fmla="*/ 24478 w 97753"/>
                <a:gd name="connsiteY0" fmla="*/ 8201 h 4241302"/>
                <a:gd name="connsiteX1" fmla="*/ 97753 w 97753"/>
                <a:gd name="connsiteY1" fmla="*/ 0 h 4241302"/>
                <a:gd name="connsiteX2" fmla="*/ 24478 w 97753"/>
                <a:gd name="connsiteY2" fmla="*/ 4241302 h 4241302"/>
                <a:gd name="connsiteX3" fmla="*/ 24478 w 97753"/>
                <a:gd name="connsiteY3" fmla="*/ 8201 h 4241302"/>
                <a:gd name="connsiteX0" fmla="*/ 14176 w 87451"/>
                <a:gd name="connsiteY0" fmla="*/ 8201 h 4241302"/>
                <a:gd name="connsiteX1" fmla="*/ 87451 w 87451"/>
                <a:gd name="connsiteY1" fmla="*/ 0 h 4241302"/>
                <a:gd name="connsiteX2" fmla="*/ 14176 w 87451"/>
                <a:gd name="connsiteY2" fmla="*/ 4241302 h 4241302"/>
                <a:gd name="connsiteX3" fmla="*/ 14176 w 87451"/>
                <a:gd name="connsiteY3" fmla="*/ 8201 h 4241302"/>
                <a:gd name="connsiteX0" fmla="*/ 14176 w 87451"/>
                <a:gd name="connsiteY0" fmla="*/ 8201 h 4001504"/>
                <a:gd name="connsiteX1" fmla="*/ 87451 w 87451"/>
                <a:gd name="connsiteY1" fmla="*/ 0 h 4001504"/>
                <a:gd name="connsiteX2" fmla="*/ 18941 w 87451"/>
                <a:gd name="connsiteY2" fmla="*/ 4001504 h 4001504"/>
                <a:gd name="connsiteX3" fmla="*/ 14176 w 87451"/>
                <a:gd name="connsiteY3" fmla="*/ 8201 h 4001504"/>
                <a:gd name="connsiteX0" fmla="*/ 14176 w 87451"/>
                <a:gd name="connsiteY0" fmla="*/ 8201 h 3875955"/>
                <a:gd name="connsiteX1" fmla="*/ 87451 w 87451"/>
                <a:gd name="connsiteY1" fmla="*/ 0 h 3875955"/>
                <a:gd name="connsiteX2" fmla="*/ 7278 w 87451"/>
                <a:gd name="connsiteY2" fmla="*/ 3875955 h 3875955"/>
                <a:gd name="connsiteX3" fmla="*/ 14176 w 87451"/>
                <a:gd name="connsiteY3" fmla="*/ 8201 h 3875955"/>
                <a:gd name="connsiteX0" fmla="*/ 14176 w 87451"/>
                <a:gd name="connsiteY0" fmla="*/ 8201 h 3961135"/>
                <a:gd name="connsiteX1" fmla="*/ 87451 w 87451"/>
                <a:gd name="connsiteY1" fmla="*/ 0 h 3961135"/>
                <a:gd name="connsiteX2" fmla="*/ 16239 w 87451"/>
                <a:gd name="connsiteY2" fmla="*/ 3961135 h 3961135"/>
                <a:gd name="connsiteX3" fmla="*/ 14176 w 87451"/>
                <a:gd name="connsiteY3" fmla="*/ 8201 h 3961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51" h="3961135">
                  <a:moveTo>
                    <a:pt x="14176" y="8201"/>
                  </a:moveTo>
                  <a:lnTo>
                    <a:pt x="87451" y="0"/>
                  </a:lnTo>
                  <a:cubicBezTo>
                    <a:pt x="0" y="2301293"/>
                    <a:pt x="31791" y="2848354"/>
                    <a:pt x="16239" y="3961135"/>
                  </a:cubicBezTo>
                  <a:cubicBezTo>
                    <a:pt x="14651" y="2630034"/>
                    <a:pt x="15764" y="1339302"/>
                    <a:pt x="14176" y="8201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100000">
                  <a:schemeClr val="bg1">
                    <a:lumMod val="50000"/>
                    <a:alpha val="56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28"/>
            </a:p>
          </p:txBody>
        </p:sp>
        <p:sp>
          <p:nvSpPr>
            <p:cNvPr id="12" name="Rectangle 11"/>
            <p:cNvSpPr/>
            <p:nvPr userDrawn="1"/>
          </p:nvSpPr>
          <p:spPr bwMode="gray">
            <a:xfrm rot="4680000">
              <a:off x="8750808" y="210312"/>
              <a:ext cx="301752" cy="374904"/>
            </a:xfrm>
            <a:prstGeom prst="rect">
              <a:avLst/>
            </a:prstGeom>
            <a:solidFill>
              <a:schemeClr val="accent2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28"/>
            </a:p>
          </p:txBody>
        </p:sp>
        <p:sp>
          <p:nvSpPr>
            <p:cNvPr id="13" name="Rectangle 12"/>
            <p:cNvSpPr/>
            <p:nvPr userDrawn="1"/>
          </p:nvSpPr>
          <p:spPr bwMode="gray">
            <a:xfrm rot="4680000">
              <a:off x="8220456" y="155448"/>
              <a:ext cx="301752" cy="704088"/>
            </a:xfrm>
            <a:prstGeom prst="rect">
              <a:avLst/>
            </a:prstGeom>
            <a:solidFill>
              <a:srgbClr val="FFFFF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28"/>
            </a:p>
          </p:txBody>
        </p:sp>
      </p:grpSp>
      <p:cxnSp>
        <p:nvCxnSpPr>
          <p:cNvPr id="14" name="Straight Connector 13"/>
          <p:cNvCxnSpPr/>
          <p:nvPr/>
        </p:nvCxnSpPr>
        <p:spPr bwMode="gray">
          <a:xfrm>
            <a:off x="0" y="1492301"/>
            <a:ext cx="9661119" cy="1800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  <a:effectLst>
            <a:outerShdw dist="25400" dir="5400000" algn="ctr" rotWithShape="0">
              <a:srgbClr val="000000">
                <a:alpha val="22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‹#›</a:t>
            </a:fld>
            <a:endParaRPr lang="en-US" altLang="ko-KR"/>
          </a:p>
        </p:txBody>
      </p:sp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514985" y="172720"/>
            <a:ext cx="9269730" cy="1295400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7486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gray">
          <a:xfrm>
            <a:off x="0" y="0"/>
            <a:ext cx="10299700" cy="12954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28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4086" y="1739795"/>
            <a:ext cx="4428871" cy="725064"/>
          </a:xfrm>
          <a:solidFill>
            <a:srgbClr val="77933C">
              <a:alpha val="20000"/>
            </a:srgb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2703" b="1"/>
            </a:lvl1pPr>
            <a:lvl2pPr marL="514990" indent="0">
              <a:buNone/>
              <a:defRPr sz="2253" b="1"/>
            </a:lvl2pPr>
            <a:lvl3pPr marL="1029980" indent="0">
              <a:buNone/>
              <a:defRPr sz="2028" b="1"/>
            </a:lvl3pPr>
            <a:lvl4pPr marL="1544970" indent="0">
              <a:buNone/>
              <a:defRPr sz="1802" b="1"/>
            </a:lvl4pPr>
            <a:lvl5pPr marL="2059960" indent="0">
              <a:buNone/>
              <a:defRPr sz="1802" b="1"/>
            </a:lvl5pPr>
            <a:lvl6pPr marL="2574950" indent="0">
              <a:buNone/>
              <a:defRPr sz="1802" b="1"/>
            </a:lvl6pPr>
            <a:lvl7pPr marL="3089940" indent="0">
              <a:buNone/>
              <a:defRPr sz="1802" b="1"/>
            </a:lvl7pPr>
            <a:lvl8pPr marL="3604931" indent="0">
              <a:buNone/>
              <a:defRPr sz="1802" b="1"/>
            </a:lvl8pPr>
            <a:lvl9pPr marL="4119921" indent="0">
              <a:buNone/>
              <a:defRPr sz="1802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4086" y="2570074"/>
            <a:ext cx="4428871" cy="4478126"/>
          </a:xfrm>
        </p:spPr>
        <p:txBody>
          <a:bodyPr/>
          <a:lstStyle>
            <a:lvl1pPr>
              <a:defRPr sz="2703"/>
            </a:lvl1pPr>
            <a:lvl2pPr>
              <a:defRPr sz="2253"/>
            </a:lvl2pPr>
            <a:lvl3pPr>
              <a:defRPr sz="2028"/>
            </a:lvl3pPr>
            <a:lvl4pPr>
              <a:defRPr sz="1802"/>
            </a:lvl4pPr>
            <a:lvl5pPr>
              <a:defRPr sz="1802"/>
            </a:lvl5pPr>
            <a:lvl6pPr>
              <a:defRPr sz="1802"/>
            </a:lvl6pPr>
            <a:lvl7pPr>
              <a:defRPr sz="1802"/>
            </a:lvl7pPr>
            <a:lvl8pPr>
              <a:defRPr sz="1802"/>
            </a:lvl8pPr>
            <a:lvl9pPr>
              <a:defRPr sz="1802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386743" y="1739795"/>
            <a:ext cx="4428871" cy="725064"/>
          </a:xfrm>
          <a:solidFill>
            <a:srgbClr val="E46C0A">
              <a:alpha val="20000"/>
            </a:srgb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2703" b="1"/>
            </a:lvl1pPr>
            <a:lvl2pPr marL="514990" indent="0">
              <a:buNone/>
              <a:defRPr sz="2253" b="1"/>
            </a:lvl2pPr>
            <a:lvl3pPr marL="1029980" indent="0">
              <a:buNone/>
              <a:defRPr sz="2028" b="1"/>
            </a:lvl3pPr>
            <a:lvl4pPr marL="1544970" indent="0">
              <a:buNone/>
              <a:defRPr sz="1802" b="1"/>
            </a:lvl4pPr>
            <a:lvl5pPr marL="2059960" indent="0">
              <a:buNone/>
              <a:defRPr sz="1802" b="1"/>
            </a:lvl5pPr>
            <a:lvl6pPr marL="2574950" indent="0">
              <a:buNone/>
              <a:defRPr sz="1802" b="1"/>
            </a:lvl6pPr>
            <a:lvl7pPr marL="3089940" indent="0">
              <a:buNone/>
              <a:defRPr sz="1802" b="1"/>
            </a:lvl7pPr>
            <a:lvl8pPr marL="3604931" indent="0">
              <a:buNone/>
              <a:defRPr sz="1802" b="1"/>
            </a:lvl8pPr>
            <a:lvl9pPr marL="4119921" indent="0">
              <a:buNone/>
              <a:defRPr sz="1802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386743" y="2570074"/>
            <a:ext cx="4428871" cy="4478126"/>
          </a:xfrm>
        </p:spPr>
        <p:txBody>
          <a:bodyPr/>
          <a:lstStyle>
            <a:lvl1pPr>
              <a:defRPr sz="2703"/>
            </a:lvl1pPr>
            <a:lvl2pPr>
              <a:defRPr sz="2253"/>
            </a:lvl2pPr>
            <a:lvl3pPr>
              <a:defRPr sz="2028"/>
            </a:lvl3pPr>
            <a:lvl4pPr>
              <a:defRPr sz="1802"/>
            </a:lvl4pPr>
            <a:lvl5pPr>
              <a:defRPr sz="1802"/>
            </a:lvl5pPr>
            <a:lvl6pPr>
              <a:defRPr sz="1802"/>
            </a:lvl6pPr>
            <a:lvl7pPr>
              <a:defRPr sz="1802"/>
            </a:lvl7pPr>
            <a:lvl8pPr>
              <a:defRPr sz="1802"/>
            </a:lvl8pPr>
            <a:lvl9pPr>
              <a:defRPr sz="1802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E5C218-7693-42D8-8E80-8FB71C2E0229}" type="datetime1">
              <a:rPr lang="en-US" altLang="ko-KR" smtClean="0"/>
              <a:t>5/10/2019</a:t>
            </a:fld>
            <a:endParaRPr lang="en-US" smtClean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데이터 구조</a:t>
            </a:r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‹#›</a:t>
            </a:fld>
            <a:endParaRPr lang="en-US" altLang="ko-KR"/>
          </a:p>
        </p:txBody>
      </p:sp>
      <p:grpSp>
        <p:nvGrpSpPr>
          <p:cNvPr id="2" name="Group 10"/>
          <p:cNvGrpSpPr/>
          <p:nvPr/>
        </p:nvGrpSpPr>
        <p:grpSpPr bwMode="gray">
          <a:xfrm>
            <a:off x="0" y="1295400"/>
            <a:ext cx="10299700" cy="136521"/>
            <a:chOff x="0" y="1810512"/>
            <a:chExt cx="9144000" cy="120460"/>
          </a:xfrm>
        </p:grpSpPr>
        <p:cxnSp>
          <p:nvCxnSpPr>
            <p:cNvPr id="12" name="Straight Connector 11"/>
            <p:cNvCxnSpPr/>
            <p:nvPr userDrawn="1"/>
          </p:nvCxnSpPr>
          <p:spPr bwMode="gray">
            <a:xfrm>
              <a:off x="0" y="1810512"/>
              <a:ext cx="9144000" cy="1588"/>
            </a:xfrm>
            <a:prstGeom prst="line">
              <a:avLst/>
            </a:prstGeom>
            <a:ln w="9525">
              <a:solidFill>
                <a:schemeClr val="bg2">
                  <a:lumMod val="75000"/>
                </a:schemeClr>
              </a:solidFill>
            </a:ln>
            <a:effectLst>
              <a:outerShdw dist="25400" dir="5400000" algn="ctr" rotWithShape="0">
                <a:srgbClr val="000000">
                  <a:alpha val="22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 userDrawn="1"/>
          </p:nvCxnSpPr>
          <p:spPr bwMode="gray">
            <a:xfrm>
              <a:off x="0" y="1865376"/>
              <a:ext cx="9144000" cy="1588"/>
            </a:xfrm>
            <a:prstGeom prst="line">
              <a:avLst/>
            </a:prstGeom>
            <a:ln w="9525">
              <a:solidFill>
                <a:schemeClr val="bg2">
                  <a:lumMod val="75000"/>
                </a:schemeClr>
              </a:solidFill>
            </a:ln>
            <a:effectLst>
              <a:outerShdw dist="25400" dir="5400000" algn="ctr" rotWithShape="0">
                <a:srgbClr val="000000">
                  <a:alpha val="22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 bwMode="gray">
            <a:xfrm>
              <a:off x="0" y="1929384"/>
              <a:ext cx="9144000" cy="1588"/>
            </a:xfrm>
            <a:prstGeom prst="line">
              <a:avLst/>
            </a:prstGeom>
            <a:ln w="9525">
              <a:solidFill>
                <a:schemeClr val="bg2">
                  <a:lumMod val="75000"/>
                </a:schemeClr>
              </a:solidFill>
            </a:ln>
            <a:effectLst>
              <a:outerShdw dist="25400" dir="5400000" algn="ctr" rotWithShape="0">
                <a:srgbClr val="000000">
                  <a:alpha val="22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277"/>
          <p:cNvGrpSpPr>
            <a:grpSpLocks/>
          </p:cNvGrpSpPr>
          <p:nvPr/>
        </p:nvGrpSpPr>
        <p:grpSpPr bwMode="gray">
          <a:xfrm rot="5400000">
            <a:off x="274854" y="210248"/>
            <a:ext cx="1057046" cy="968172"/>
            <a:chOff x="42" y="4085"/>
            <a:chExt cx="224" cy="224"/>
          </a:xfrm>
          <a:solidFill>
            <a:schemeClr val="bg2">
              <a:alpha val="70000"/>
            </a:schemeClr>
          </a:solidFill>
        </p:grpSpPr>
        <p:sp>
          <p:nvSpPr>
            <p:cNvPr id="16" name="Freeform 278"/>
            <p:cNvSpPr>
              <a:spLocks/>
            </p:cNvSpPr>
            <p:nvPr userDrawn="1"/>
          </p:nvSpPr>
          <p:spPr bwMode="gray">
            <a:xfrm>
              <a:off x="89" y="4127"/>
              <a:ext cx="136" cy="142"/>
            </a:xfrm>
            <a:custGeom>
              <a:avLst/>
              <a:gdLst/>
              <a:ahLst/>
              <a:cxnLst>
                <a:cxn ang="0">
                  <a:pos x="226" y="24"/>
                </a:cxn>
                <a:cxn ang="0">
                  <a:pos x="7" y="311"/>
                </a:cxn>
                <a:cxn ang="0">
                  <a:pos x="30" y="389"/>
                </a:cxn>
                <a:cxn ang="0">
                  <a:pos x="124" y="402"/>
                </a:cxn>
                <a:cxn ang="0">
                  <a:pos x="193" y="317"/>
                </a:cxn>
                <a:cxn ang="0">
                  <a:pos x="193" y="524"/>
                </a:cxn>
                <a:cxn ang="0">
                  <a:pos x="276" y="585"/>
                </a:cxn>
                <a:cxn ang="0">
                  <a:pos x="363" y="522"/>
                </a:cxn>
                <a:cxn ang="0">
                  <a:pos x="363" y="305"/>
                </a:cxn>
                <a:cxn ang="0">
                  <a:pos x="447" y="405"/>
                </a:cxn>
                <a:cxn ang="0">
                  <a:pos x="534" y="398"/>
                </a:cxn>
                <a:cxn ang="0">
                  <a:pos x="562" y="320"/>
                </a:cxn>
                <a:cxn ang="0">
                  <a:pos x="331" y="17"/>
                </a:cxn>
                <a:cxn ang="0">
                  <a:pos x="280" y="2"/>
                </a:cxn>
                <a:cxn ang="0">
                  <a:pos x="226" y="24"/>
                </a:cxn>
              </a:cxnLst>
              <a:rect l="0" t="0" r="r" b="b"/>
              <a:pathLst>
                <a:path w="562" h="587">
                  <a:moveTo>
                    <a:pt x="226" y="24"/>
                  </a:moveTo>
                  <a:cubicBezTo>
                    <a:pt x="181" y="76"/>
                    <a:pt x="40" y="250"/>
                    <a:pt x="7" y="311"/>
                  </a:cubicBezTo>
                  <a:cubicBezTo>
                    <a:pt x="0" y="350"/>
                    <a:pt x="11" y="361"/>
                    <a:pt x="30" y="389"/>
                  </a:cubicBezTo>
                  <a:cubicBezTo>
                    <a:pt x="49" y="417"/>
                    <a:pt x="87" y="422"/>
                    <a:pt x="124" y="402"/>
                  </a:cubicBezTo>
                  <a:lnTo>
                    <a:pt x="193" y="317"/>
                  </a:lnTo>
                  <a:lnTo>
                    <a:pt x="193" y="524"/>
                  </a:lnTo>
                  <a:cubicBezTo>
                    <a:pt x="207" y="569"/>
                    <a:pt x="248" y="585"/>
                    <a:pt x="276" y="585"/>
                  </a:cubicBezTo>
                  <a:cubicBezTo>
                    <a:pt x="315" y="587"/>
                    <a:pt x="350" y="568"/>
                    <a:pt x="363" y="522"/>
                  </a:cubicBezTo>
                  <a:lnTo>
                    <a:pt x="363" y="305"/>
                  </a:lnTo>
                  <a:lnTo>
                    <a:pt x="447" y="405"/>
                  </a:lnTo>
                  <a:cubicBezTo>
                    <a:pt x="475" y="420"/>
                    <a:pt x="515" y="412"/>
                    <a:pt x="534" y="398"/>
                  </a:cubicBezTo>
                  <a:cubicBezTo>
                    <a:pt x="553" y="384"/>
                    <a:pt x="562" y="357"/>
                    <a:pt x="562" y="320"/>
                  </a:cubicBezTo>
                  <a:cubicBezTo>
                    <a:pt x="446" y="168"/>
                    <a:pt x="331" y="17"/>
                    <a:pt x="331" y="17"/>
                  </a:cubicBezTo>
                  <a:cubicBezTo>
                    <a:pt x="303" y="0"/>
                    <a:pt x="296" y="2"/>
                    <a:pt x="280" y="2"/>
                  </a:cubicBezTo>
                  <a:cubicBezTo>
                    <a:pt x="264" y="2"/>
                    <a:pt x="247" y="6"/>
                    <a:pt x="226" y="24"/>
                  </a:cubicBezTo>
                  <a:close/>
                </a:path>
              </a:pathLst>
            </a:custGeom>
            <a:grpFill/>
            <a:ln w="9525" cap="flat" cmpd="sng">
              <a:noFill/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n-US" sz="2028"/>
            </a:p>
          </p:txBody>
        </p:sp>
        <p:sp>
          <p:nvSpPr>
            <p:cNvPr id="17" name="AutoShape 279"/>
            <p:cNvSpPr>
              <a:spLocks noChangeArrowheads="1"/>
            </p:cNvSpPr>
            <p:nvPr userDrawn="1"/>
          </p:nvSpPr>
          <p:spPr bwMode="gray">
            <a:xfrm>
              <a:off x="42" y="4085"/>
              <a:ext cx="224" cy="224"/>
            </a:xfrm>
            <a:custGeom>
              <a:avLst/>
              <a:gdLst>
                <a:gd name="G0" fmla="+- 2121 0 0"/>
                <a:gd name="G1" fmla="+- 21600 0 2121"/>
                <a:gd name="G2" fmla="+- 21600 0 2121"/>
                <a:gd name="G3" fmla="*/ G0 2929 10000"/>
                <a:gd name="G4" fmla="+- 21600 0 G3"/>
                <a:gd name="G5" fmla="+- 21600 0 G3"/>
                <a:gd name="T0" fmla="*/ 10800 w 21600"/>
                <a:gd name="T1" fmla="*/ 0 h 21600"/>
                <a:gd name="T2" fmla="*/ 3163 w 21600"/>
                <a:gd name="T3" fmla="*/ 3163 h 21600"/>
                <a:gd name="T4" fmla="*/ 0 w 21600"/>
                <a:gd name="T5" fmla="*/ 10800 h 21600"/>
                <a:gd name="T6" fmla="*/ 3163 w 21600"/>
                <a:gd name="T7" fmla="*/ 18437 h 21600"/>
                <a:gd name="T8" fmla="*/ 10800 w 21600"/>
                <a:gd name="T9" fmla="*/ 21600 h 21600"/>
                <a:gd name="T10" fmla="*/ 18437 w 21600"/>
                <a:gd name="T11" fmla="*/ 18437 h 21600"/>
                <a:gd name="T12" fmla="*/ 21600 w 21600"/>
                <a:gd name="T13" fmla="*/ 10800 h 21600"/>
                <a:gd name="T14" fmla="*/ 18437 w 21600"/>
                <a:gd name="T15" fmla="*/ 3163 h 21600"/>
                <a:gd name="T16" fmla="*/ 3163 w 21600"/>
                <a:gd name="T17" fmla="*/ 3163 h 21600"/>
                <a:gd name="T18" fmla="*/ 18437 w 21600"/>
                <a:gd name="T19" fmla="*/ 184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2121" y="10800"/>
                  </a:moveTo>
                  <a:cubicBezTo>
                    <a:pt x="2121" y="15593"/>
                    <a:pt x="6007" y="19479"/>
                    <a:pt x="10800" y="19479"/>
                  </a:cubicBezTo>
                  <a:cubicBezTo>
                    <a:pt x="15593" y="19479"/>
                    <a:pt x="19479" y="15593"/>
                    <a:pt x="19479" y="10800"/>
                  </a:cubicBezTo>
                  <a:cubicBezTo>
                    <a:pt x="19479" y="6007"/>
                    <a:pt x="15593" y="2121"/>
                    <a:pt x="10800" y="2121"/>
                  </a:cubicBezTo>
                  <a:cubicBezTo>
                    <a:pt x="6007" y="2121"/>
                    <a:pt x="2121" y="6007"/>
                    <a:pt x="2121" y="10800"/>
                  </a:cubicBezTo>
                  <a:close/>
                </a:path>
              </a:pathLst>
            </a:custGeom>
            <a:grpFill/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2028"/>
            </a:p>
          </p:txBody>
        </p:sp>
      </p:grpSp>
      <p:sp>
        <p:nvSpPr>
          <p:cNvPr id="18" name="Title 17"/>
          <p:cNvSpPr>
            <a:spLocks noGrp="1"/>
          </p:cNvSpPr>
          <p:nvPr>
            <p:ph type="title"/>
          </p:nvPr>
        </p:nvSpPr>
        <p:spPr>
          <a:xfrm>
            <a:off x="1205065" y="165811"/>
            <a:ext cx="7807173" cy="1129589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3082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DCA84-4C7D-4D85-9D88-B5E08AAD4591}" type="datetime1">
              <a:rPr lang="en-US" altLang="ko-KR" smtClean="0"/>
              <a:t>5/10/2019</a:t>
            </a:fld>
            <a:endParaRPr lang="en-US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데이터 구조</a:t>
            </a:r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6060048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A9A70-04C6-44B1-A656-92A117152B33}" type="datetime1">
              <a:rPr lang="en-US" altLang="ko-KR" smtClean="0"/>
              <a:t>5/10/2019</a:t>
            </a:fld>
            <a:endParaRPr lang="en-US" smtClean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데이터 구조</a:t>
            </a: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6036339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9291" y="404165"/>
            <a:ext cx="9177033" cy="808330"/>
          </a:xfrm>
        </p:spPr>
        <p:txBody>
          <a:bodyPr anchor="b"/>
          <a:lstStyle>
            <a:lvl1pPr algn="l">
              <a:defRPr sz="2253" b="1"/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31488" y="1378306"/>
            <a:ext cx="5664835" cy="5751576"/>
          </a:xfrm>
        </p:spPr>
        <p:txBody>
          <a:bodyPr/>
          <a:lstStyle>
            <a:lvl1pPr>
              <a:defRPr sz="3604"/>
            </a:lvl1pPr>
            <a:lvl2pPr>
              <a:defRPr sz="3154"/>
            </a:lvl2pPr>
            <a:lvl3pPr>
              <a:defRPr sz="2703"/>
            </a:lvl3pPr>
            <a:lvl4pPr>
              <a:defRPr sz="2253"/>
            </a:lvl4pPr>
            <a:lvl5pPr>
              <a:defRPr sz="2253"/>
            </a:lvl5pPr>
            <a:lvl6pPr>
              <a:defRPr sz="2253"/>
            </a:lvl6pPr>
            <a:lvl7pPr>
              <a:defRPr sz="2253"/>
            </a:lvl7pPr>
            <a:lvl8pPr>
              <a:defRPr sz="2253"/>
            </a:lvl8pPr>
            <a:lvl9pPr>
              <a:defRPr sz="2253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19291" y="1378306"/>
            <a:ext cx="3388530" cy="5751576"/>
          </a:xfrm>
        </p:spPr>
        <p:txBody>
          <a:bodyPr/>
          <a:lstStyle>
            <a:lvl1pPr marL="0" indent="0">
              <a:buNone/>
              <a:defRPr sz="1577"/>
            </a:lvl1pPr>
            <a:lvl2pPr marL="514990" indent="0">
              <a:buNone/>
              <a:defRPr sz="1352"/>
            </a:lvl2pPr>
            <a:lvl3pPr marL="1029980" indent="0">
              <a:buNone/>
              <a:defRPr sz="1126"/>
            </a:lvl3pPr>
            <a:lvl4pPr marL="1544970" indent="0">
              <a:buNone/>
              <a:defRPr sz="1014"/>
            </a:lvl4pPr>
            <a:lvl5pPr marL="2059960" indent="0">
              <a:buNone/>
              <a:defRPr sz="1014"/>
            </a:lvl5pPr>
            <a:lvl6pPr marL="2574950" indent="0">
              <a:buNone/>
              <a:defRPr sz="1014"/>
            </a:lvl6pPr>
            <a:lvl7pPr marL="3089940" indent="0">
              <a:buNone/>
              <a:defRPr sz="1014"/>
            </a:lvl7pPr>
            <a:lvl8pPr marL="3604931" indent="0">
              <a:buNone/>
              <a:defRPr sz="1014"/>
            </a:lvl8pPr>
            <a:lvl9pPr marL="4119921" indent="0">
              <a:buNone/>
              <a:defRPr sz="1014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5639A-ECB6-4A45-992A-C9525751F2D2}" type="datetime1">
              <a:rPr lang="en-US" altLang="ko-KR" smtClean="0"/>
              <a:t>5/10/2019</a:t>
            </a:fld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데이터 구조</a:t>
            </a:r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‹#›</a:t>
            </a:fld>
            <a:endParaRPr lang="en-US" altLang="ko-KR"/>
          </a:p>
        </p:txBody>
      </p:sp>
      <p:sp>
        <p:nvSpPr>
          <p:cNvPr id="8" name="Rectangle 7"/>
          <p:cNvSpPr/>
          <p:nvPr/>
        </p:nvSpPr>
        <p:spPr bwMode="gray">
          <a:xfrm>
            <a:off x="9692018" y="0"/>
            <a:ext cx="607682" cy="77724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28"/>
          </a:p>
        </p:txBody>
      </p:sp>
      <p:sp>
        <p:nvSpPr>
          <p:cNvPr id="9" name="Rectangle 8"/>
          <p:cNvSpPr/>
          <p:nvPr/>
        </p:nvSpPr>
        <p:spPr bwMode="gray">
          <a:xfrm>
            <a:off x="9681718" y="0"/>
            <a:ext cx="442887" cy="77724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28"/>
          </a:p>
        </p:txBody>
      </p:sp>
      <p:grpSp>
        <p:nvGrpSpPr>
          <p:cNvPr id="10" name="Group 9"/>
          <p:cNvGrpSpPr/>
          <p:nvPr/>
        </p:nvGrpSpPr>
        <p:grpSpPr bwMode="gray">
          <a:xfrm>
            <a:off x="9032837" y="279807"/>
            <a:ext cx="1205065" cy="555373"/>
            <a:chOff x="8019288" y="246888"/>
            <a:chExt cx="1069848" cy="490035"/>
          </a:xfrm>
        </p:grpSpPr>
        <p:sp>
          <p:nvSpPr>
            <p:cNvPr id="11" name="Freeform 10"/>
            <p:cNvSpPr/>
            <p:nvPr userDrawn="1"/>
          </p:nvSpPr>
          <p:spPr bwMode="gray">
            <a:xfrm rot="4680000">
              <a:off x="8513063" y="174567"/>
              <a:ext cx="137160" cy="987552"/>
            </a:xfrm>
            <a:custGeom>
              <a:avLst/>
              <a:gdLst>
                <a:gd name="connsiteX0" fmla="*/ 0 w 210312"/>
                <a:gd name="connsiteY0" fmla="*/ 0 h 4233101"/>
                <a:gd name="connsiteX1" fmla="*/ 210312 w 210312"/>
                <a:gd name="connsiteY1" fmla="*/ 0 h 4233101"/>
                <a:gd name="connsiteX2" fmla="*/ 210312 w 210312"/>
                <a:gd name="connsiteY2" fmla="*/ 4233101 h 4233101"/>
                <a:gd name="connsiteX3" fmla="*/ 0 w 210312"/>
                <a:gd name="connsiteY3" fmla="*/ 4233101 h 4233101"/>
                <a:gd name="connsiteX4" fmla="*/ 0 w 210312"/>
                <a:gd name="connsiteY4" fmla="*/ 0 h 4233101"/>
                <a:gd name="connsiteX0" fmla="*/ 0 w 210312"/>
                <a:gd name="connsiteY0" fmla="*/ 0 h 4233101"/>
                <a:gd name="connsiteX1" fmla="*/ 210312 w 210312"/>
                <a:gd name="connsiteY1" fmla="*/ 0 h 4233101"/>
                <a:gd name="connsiteX2" fmla="*/ 0 w 210312"/>
                <a:gd name="connsiteY2" fmla="*/ 4233101 h 4233101"/>
                <a:gd name="connsiteX3" fmla="*/ 0 w 210312"/>
                <a:gd name="connsiteY3" fmla="*/ 0 h 4233101"/>
                <a:gd name="connsiteX0" fmla="*/ 0 w 91050"/>
                <a:gd name="connsiteY0" fmla="*/ 27578 h 4260679"/>
                <a:gd name="connsiteX1" fmla="*/ 91050 w 91050"/>
                <a:gd name="connsiteY1" fmla="*/ 0 h 4260679"/>
                <a:gd name="connsiteX2" fmla="*/ 0 w 91050"/>
                <a:gd name="connsiteY2" fmla="*/ 4260679 h 4260679"/>
                <a:gd name="connsiteX3" fmla="*/ 0 w 91050"/>
                <a:gd name="connsiteY3" fmla="*/ 27578 h 4260679"/>
                <a:gd name="connsiteX0" fmla="*/ 0 w 91050"/>
                <a:gd name="connsiteY0" fmla="*/ 27578 h 4260679"/>
                <a:gd name="connsiteX1" fmla="*/ 91050 w 91050"/>
                <a:gd name="connsiteY1" fmla="*/ 0 h 4260679"/>
                <a:gd name="connsiteX2" fmla="*/ 0 w 91050"/>
                <a:gd name="connsiteY2" fmla="*/ 4260679 h 4260679"/>
                <a:gd name="connsiteX3" fmla="*/ 0 w 91050"/>
                <a:gd name="connsiteY3" fmla="*/ 27578 h 4260679"/>
                <a:gd name="connsiteX0" fmla="*/ 6703 w 97753"/>
                <a:gd name="connsiteY0" fmla="*/ 27578 h 4260679"/>
                <a:gd name="connsiteX1" fmla="*/ 97753 w 97753"/>
                <a:gd name="connsiteY1" fmla="*/ 0 h 4260679"/>
                <a:gd name="connsiteX2" fmla="*/ 6703 w 97753"/>
                <a:gd name="connsiteY2" fmla="*/ 4260679 h 4260679"/>
                <a:gd name="connsiteX3" fmla="*/ 6703 w 97753"/>
                <a:gd name="connsiteY3" fmla="*/ 27578 h 4260679"/>
                <a:gd name="connsiteX0" fmla="*/ 6703 w 97753"/>
                <a:gd name="connsiteY0" fmla="*/ 27578 h 4260679"/>
                <a:gd name="connsiteX1" fmla="*/ 97753 w 97753"/>
                <a:gd name="connsiteY1" fmla="*/ 0 h 4260679"/>
                <a:gd name="connsiteX2" fmla="*/ 6703 w 97753"/>
                <a:gd name="connsiteY2" fmla="*/ 4260679 h 4260679"/>
                <a:gd name="connsiteX3" fmla="*/ 6703 w 97753"/>
                <a:gd name="connsiteY3" fmla="*/ 27578 h 4260679"/>
                <a:gd name="connsiteX0" fmla="*/ 6703 w 97753"/>
                <a:gd name="connsiteY0" fmla="*/ 27578 h 4260679"/>
                <a:gd name="connsiteX1" fmla="*/ 97753 w 97753"/>
                <a:gd name="connsiteY1" fmla="*/ 0 h 4260679"/>
                <a:gd name="connsiteX2" fmla="*/ 6703 w 97753"/>
                <a:gd name="connsiteY2" fmla="*/ 4260679 h 4260679"/>
                <a:gd name="connsiteX3" fmla="*/ 6703 w 97753"/>
                <a:gd name="connsiteY3" fmla="*/ 27578 h 4260679"/>
                <a:gd name="connsiteX0" fmla="*/ 25745 w 97753"/>
                <a:gd name="connsiteY0" fmla="*/ 1 h 4233102"/>
                <a:gd name="connsiteX1" fmla="*/ 97753 w 97753"/>
                <a:gd name="connsiteY1" fmla="*/ 61420 h 4233102"/>
                <a:gd name="connsiteX2" fmla="*/ 25745 w 97753"/>
                <a:gd name="connsiteY2" fmla="*/ 4233102 h 4233102"/>
                <a:gd name="connsiteX3" fmla="*/ 25745 w 97753"/>
                <a:gd name="connsiteY3" fmla="*/ 1 h 4233102"/>
                <a:gd name="connsiteX0" fmla="*/ 24478 w 97753"/>
                <a:gd name="connsiteY0" fmla="*/ 8201 h 4241302"/>
                <a:gd name="connsiteX1" fmla="*/ 97753 w 97753"/>
                <a:gd name="connsiteY1" fmla="*/ 0 h 4241302"/>
                <a:gd name="connsiteX2" fmla="*/ 24478 w 97753"/>
                <a:gd name="connsiteY2" fmla="*/ 4241302 h 4241302"/>
                <a:gd name="connsiteX3" fmla="*/ 24478 w 97753"/>
                <a:gd name="connsiteY3" fmla="*/ 8201 h 4241302"/>
                <a:gd name="connsiteX0" fmla="*/ 24478 w 97753"/>
                <a:gd name="connsiteY0" fmla="*/ 8201 h 4241302"/>
                <a:gd name="connsiteX1" fmla="*/ 97753 w 97753"/>
                <a:gd name="connsiteY1" fmla="*/ 0 h 4241302"/>
                <a:gd name="connsiteX2" fmla="*/ 24478 w 97753"/>
                <a:gd name="connsiteY2" fmla="*/ 4241302 h 4241302"/>
                <a:gd name="connsiteX3" fmla="*/ 24478 w 97753"/>
                <a:gd name="connsiteY3" fmla="*/ 8201 h 4241302"/>
                <a:gd name="connsiteX0" fmla="*/ 14176 w 87451"/>
                <a:gd name="connsiteY0" fmla="*/ 8201 h 4241302"/>
                <a:gd name="connsiteX1" fmla="*/ 87451 w 87451"/>
                <a:gd name="connsiteY1" fmla="*/ 0 h 4241302"/>
                <a:gd name="connsiteX2" fmla="*/ 14176 w 87451"/>
                <a:gd name="connsiteY2" fmla="*/ 4241302 h 4241302"/>
                <a:gd name="connsiteX3" fmla="*/ 14176 w 87451"/>
                <a:gd name="connsiteY3" fmla="*/ 8201 h 4241302"/>
                <a:gd name="connsiteX0" fmla="*/ 14176 w 87451"/>
                <a:gd name="connsiteY0" fmla="*/ 8201 h 4001504"/>
                <a:gd name="connsiteX1" fmla="*/ 87451 w 87451"/>
                <a:gd name="connsiteY1" fmla="*/ 0 h 4001504"/>
                <a:gd name="connsiteX2" fmla="*/ 18941 w 87451"/>
                <a:gd name="connsiteY2" fmla="*/ 4001504 h 4001504"/>
                <a:gd name="connsiteX3" fmla="*/ 14176 w 87451"/>
                <a:gd name="connsiteY3" fmla="*/ 8201 h 4001504"/>
                <a:gd name="connsiteX0" fmla="*/ 14176 w 87451"/>
                <a:gd name="connsiteY0" fmla="*/ 8201 h 3875955"/>
                <a:gd name="connsiteX1" fmla="*/ 87451 w 87451"/>
                <a:gd name="connsiteY1" fmla="*/ 0 h 3875955"/>
                <a:gd name="connsiteX2" fmla="*/ 7278 w 87451"/>
                <a:gd name="connsiteY2" fmla="*/ 3875955 h 3875955"/>
                <a:gd name="connsiteX3" fmla="*/ 14176 w 87451"/>
                <a:gd name="connsiteY3" fmla="*/ 8201 h 3875955"/>
                <a:gd name="connsiteX0" fmla="*/ 14176 w 87451"/>
                <a:gd name="connsiteY0" fmla="*/ 8201 h 3961135"/>
                <a:gd name="connsiteX1" fmla="*/ 87451 w 87451"/>
                <a:gd name="connsiteY1" fmla="*/ 0 h 3961135"/>
                <a:gd name="connsiteX2" fmla="*/ 16239 w 87451"/>
                <a:gd name="connsiteY2" fmla="*/ 3961135 h 3961135"/>
                <a:gd name="connsiteX3" fmla="*/ 14176 w 87451"/>
                <a:gd name="connsiteY3" fmla="*/ 8201 h 3961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51" h="3961135">
                  <a:moveTo>
                    <a:pt x="14176" y="8201"/>
                  </a:moveTo>
                  <a:lnTo>
                    <a:pt x="87451" y="0"/>
                  </a:lnTo>
                  <a:cubicBezTo>
                    <a:pt x="0" y="2301293"/>
                    <a:pt x="31791" y="2848354"/>
                    <a:pt x="16239" y="3961135"/>
                  </a:cubicBezTo>
                  <a:cubicBezTo>
                    <a:pt x="14651" y="2630034"/>
                    <a:pt x="15764" y="1339302"/>
                    <a:pt x="14176" y="8201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100000">
                  <a:schemeClr val="bg1">
                    <a:lumMod val="50000"/>
                    <a:alpha val="56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28"/>
            </a:p>
          </p:txBody>
        </p:sp>
        <p:sp>
          <p:nvSpPr>
            <p:cNvPr id="12" name="Rectangle 11"/>
            <p:cNvSpPr/>
            <p:nvPr userDrawn="1"/>
          </p:nvSpPr>
          <p:spPr bwMode="gray">
            <a:xfrm rot="4680000">
              <a:off x="8750808" y="210312"/>
              <a:ext cx="301752" cy="374904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28"/>
            </a:p>
          </p:txBody>
        </p:sp>
        <p:sp>
          <p:nvSpPr>
            <p:cNvPr id="13" name="Rectangle 12"/>
            <p:cNvSpPr/>
            <p:nvPr userDrawn="1"/>
          </p:nvSpPr>
          <p:spPr bwMode="gray">
            <a:xfrm rot="4680000">
              <a:off x="8220456" y="155448"/>
              <a:ext cx="301752" cy="704088"/>
            </a:xfrm>
            <a:prstGeom prst="rect">
              <a:avLst/>
            </a:prstGeom>
            <a:solidFill>
              <a:srgbClr val="FFFFF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28"/>
            </a:p>
          </p:txBody>
        </p:sp>
      </p:grpSp>
    </p:spTree>
    <p:extLst>
      <p:ext uri="{BB962C8B-B14F-4D97-AF65-F5344CB8AC3E}">
        <p14:creationId xmlns:p14="http://schemas.microsoft.com/office/powerpoint/2010/main" val="31420873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1472857" y="1295400"/>
            <a:ext cx="6941998" cy="5699760"/>
          </a:xfrm>
          <a:solidFill>
            <a:srgbClr val="FFFFFF"/>
          </a:solidFill>
          <a:ln w="92075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  <p:txBody>
          <a:bodyPr anchor="b">
            <a:normAutofit/>
          </a:bodyPr>
          <a:lstStyle>
            <a:lvl1pPr marL="0" indent="0">
              <a:buFont typeface="Arial" pitchFamily="34" charset="0"/>
              <a:buChar char="•"/>
              <a:defRPr sz="1802"/>
            </a:lvl1pPr>
            <a:lvl2pPr marL="514990" indent="0">
              <a:buNone/>
              <a:defRPr sz="1352"/>
            </a:lvl2pPr>
            <a:lvl3pPr marL="1029980" indent="0">
              <a:buNone/>
              <a:defRPr sz="1126"/>
            </a:lvl3pPr>
            <a:lvl4pPr marL="1544970" indent="0">
              <a:buNone/>
              <a:defRPr sz="1014"/>
            </a:lvl4pPr>
            <a:lvl5pPr marL="2059960" indent="0">
              <a:buNone/>
              <a:defRPr sz="1014"/>
            </a:lvl5pPr>
            <a:lvl6pPr marL="2574950" indent="0">
              <a:buNone/>
              <a:defRPr sz="1014"/>
            </a:lvl6pPr>
            <a:lvl7pPr marL="3089940" indent="0">
              <a:buNone/>
              <a:defRPr sz="1014"/>
            </a:lvl7pPr>
            <a:lvl8pPr marL="3604931" indent="0">
              <a:buNone/>
              <a:defRPr sz="1014"/>
            </a:lvl8pPr>
            <a:lvl9pPr marL="4119921" indent="0">
              <a:buNone/>
              <a:defRPr sz="1014"/>
            </a:lvl9pPr>
          </a:lstStyle>
          <a:p>
            <a:pPr lvl="0"/>
            <a:r>
              <a:rPr lang="en-US" smtClean="0"/>
              <a:t> 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1369860" y="435254"/>
            <a:ext cx="7096493" cy="642303"/>
          </a:xfrm>
        </p:spPr>
        <p:txBody>
          <a:bodyPr anchor="b"/>
          <a:lstStyle>
            <a:lvl1pPr algn="l">
              <a:defRPr sz="2253" b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 bwMode="gray">
          <a:xfrm>
            <a:off x="1483157" y="1295400"/>
            <a:ext cx="6880200" cy="4383634"/>
          </a:xfrm>
          <a:solidFill>
            <a:srgbClr val="F8F8F8"/>
          </a:solidFill>
        </p:spPr>
        <p:txBody>
          <a:bodyPr/>
          <a:lstStyle>
            <a:lvl1pPr marL="0" indent="0">
              <a:buNone/>
              <a:defRPr sz="3604"/>
            </a:lvl1pPr>
            <a:lvl2pPr marL="514990" indent="0">
              <a:buNone/>
              <a:defRPr sz="3154"/>
            </a:lvl2pPr>
            <a:lvl3pPr marL="1029980" indent="0">
              <a:buNone/>
              <a:defRPr sz="2703"/>
            </a:lvl3pPr>
            <a:lvl4pPr marL="1544970" indent="0">
              <a:buNone/>
              <a:defRPr sz="2253"/>
            </a:lvl4pPr>
            <a:lvl5pPr marL="2059960" indent="0">
              <a:buNone/>
              <a:defRPr sz="2253"/>
            </a:lvl5pPr>
            <a:lvl6pPr marL="2574950" indent="0">
              <a:buNone/>
              <a:defRPr sz="2253"/>
            </a:lvl6pPr>
            <a:lvl7pPr marL="3089940" indent="0">
              <a:buNone/>
              <a:defRPr sz="2253"/>
            </a:lvl7pPr>
            <a:lvl8pPr marL="3604931" indent="0">
              <a:buNone/>
              <a:defRPr sz="2253"/>
            </a:lvl8pPr>
            <a:lvl9pPr marL="4119921" indent="0">
              <a:buNone/>
              <a:defRPr sz="2253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C19471-2547-4B76-AC6D-CAFA1CC46BFC}" type="datetime1">
              <a:rPr lang="en-US" altLang="ko-KR" smtClean="0"/>
              <a:t>5/10/2019</a:t>
            </a:fld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데이터 구조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‹#›</a:t>
            </a:fld>
            <a:endParaRPr lang="en-US" altLang="ko-KR"/>
          </a:p>
        </p:txBody>
      </p:sp>
      <p:sp>
        <p:nvSpPr>
          <p:cNvPr id="9" name="Rectangle 8"/>
          <p:cNvSpPr/>
          <p:nvPr/>
        </p:nvSpPr>
        <p:spPr bwMode="gray">
          <a:xfrm>
            <a:off x="9692018" y="0"/>
            <a:ext cx="607682" cy="77724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28"/>
          </a:p>
        </p:txBody>
      </p:sp>
      <p:sp>
        <p:nvSpPr>
          <p:cNvPr id="10" name="Rectangle 9"/>
          <p:cNvSpPr/>
          <p:nvPr/>
        </p:nvSpPr>
        <p:spPr bwMode="gray">
          <a:xfrm>
            <a:off x="9681718" y="0"/>
            <a:ext cx="442887" cy="77724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28"/>
          </a:p>
        </p:txBody>
      </p:sp>
      <p:grpSp>
        <p:nvGrpSpPr>
          <p:cNvPr id="8" name="Group 10"/>
          <p:cNvGrpSpPr/>
          <p:nvPr/>
        </p:nvGrpSpPr>
        <p:grpSpPr bwMode="gray">
          <a:xfrm>
            <a:off x="9032837" y="279807"/>
            <a:ext cx="1205065" cy="555373"/>
            <a:chOff x="8019288" y="246888"/>
            <a:chExt cx="1069848" cy="490035"/>
          </a:xfrm>
        </p:grpSpPr>
        <p:sp>
          <p:nvSpPr>
            <p:cNvPr id="12" name="Freeform 11"/>
            <p:cNvSpPr/>
            <p:nvPr userDrawn="1"/>
          </p:nvSpPr>
          <p:spPr bwMode="gray">
            <a:xfrm rot="4680000">
              <a:off x="8513063" y="174567"/>
              <a:ext cx="137160" cy="987552"/>
            </a:xfrm>
            <a:custGeom>
              <a:avLst/>
              <a:gdLst>
                <a:gd name="connsiteX0" fmla="*/ 0 w 210312"/>
                <a:gd name="connsiteY0" fmla="*/ 0 h 4233101"/>
                <a:gd name="connsiteX1" fmla="*/ 210312 w 210312"/>
                <a:gd name="connsiteY1" fmla="*/ 0 h 4233101"/>
                <a:gd name="connsiteX2" fmla="*/ 210312 w 210312"/>
                <a:gd name="connsiteY2" fmla="*/ 4233101 h 4233101"/>
                <a:gd name="connsiteX3" fmla="*/ 0 w 210312"/>
                <a:gd name="connsiteY3" fmla="*/ 4233101 h 4233101"/>
                <a:gd name="connsiteX4" fmla="*/ 0 w 210312"/>
                <a:gd name="connsiteY4" fmla="*/ 0 h 4233101"/>
                <a:gd name="connsiteX0" fmla="*/ 0 w 210312"/>
                <a:gd name="connsiteY0" fmla="*/ 0 h 4233101"/>
                <a:gd name="connsiteX1" fmla="*/ 210312 w 210312"/>
                <a:gd name="connsiteY1" fmla="*/ 0 h 4233101"/>
                <a:gd name="connsiteX2" fmla="*/ 0 w 210312"/>
                <a:gd name="connsiteY2" fmla="*/ 4233101 h 4233101"/>
                <a:gd name="connsiteX3" fmla="*/ 0 w 210312"/>
                <a:gd name="connsiteY3" fmla="*/ 0 h 4233101"/>
                <a:gd name="connsiteX0" fmla="*/ 0 w 91050"/>
                <a:gd name="connsiteY0" fmla="*/ 27578 h 4260679"/>
                <a:gd name="connsiteX1" fmla="*/ 91050 w 91050"/>
                <a:gd name="connsiteY1" fmla="*/ 0 h 4260679"/>
                <a:gd name="connsiteX2" fmla="*/ 0 w 91050"/>
                <a:gd name="connsiteY2" fmla="*/ 4260679 h 4260679"/>
                <a:gd name="connsiteX3" fmla="*/ 0 w 91050"/>
                <a:gd name="connsiteY3" fmla="*/ 27578 h 4260679"/>
                <a:gd name="connsiteX0" fmla="*/ 0 w 91050"/>
                <a:gd name="connsiteY0" fmla="*/ 27578 h 4260679"/>
                <a:gd name="connsiteX1" fmla="*/ 91050 w 91050"/>
                <a:gd name="connsiteY1" fmla="*/ 0 h 4260679"/>
                <a:gd name="connsiteX2" fmla="*/ 0 w 91050"/>
                <a:gd name="connsiteY2" fmla="*/ 4260679 h 4260679"/>
                <a:gd name="connsiteX3" fmla="*/ 0 w 91050"/>
                <a:gd name="connsiteY3" fmla="*/ 27578 h 4260679"/>
                <a:gd name="connsiteX0" fmla="*/ 6703 w 97753"/>
                <a:gd name="connsiteY0" fmla="*/ 27578 h 4260679"/>
                <a:gd name="connsiteX1" fmla="*/ 97753 w 97753"/>
                <a:gd name="connsiteY1" fmla="*/ 0 h 4260679"/>
                <a:gd name="connsiteX2" fmla="*/ 6703 w 97753"/>
                <a:gd name="connsiteY2" fmla="*/ 4260679 h 4260679"/>
                <a:gd name="connsiteX3" fmla="*/ 6703 w 97753"/>
                <a:gd name="connsiteY3" fmla="*/ 27578 h 4260679"/>
                <a:gd name="connsiteX0" fmla="*/ 6703 w 97753"/>
                <a:gd name="connsiteY0" fmla="*/ 27578 h 4260679"/>
                <a:gd name="connsiteX1" fmla="*/ 97753 w 97753"/>
                <a:gd name="connsiteY1" fmla="*/ 0 h 4260679"/>
                <a:gd name="connsiteX2" fmla="*/ 6703 w 97753"/>
                <a:gd name="connsiteY2" fmla="*/ 4260679 h 4260679"/>
                <a:gd name="connsiteX3" fmla="*/ 6703 w 97753"/>
                <a:gd name="connsiteY3" fmla="*/ 27578 h 4260679"/>
                <a:gd name="connsiteX0" fmla="*/ 6703 w 97753"/>
                <a:gd name="connsiteY0" fmla="*/ 27578 h 4260679"/>
                <a:gd name="connsiteX1" fmla="*/ 97753 w 97753"/>
                <a:gd name="connsiteY1" fmla="*/ 0 h 4260679"/>
                <a:gd name="connsiteX2" fmla="*/ 6703 w 97753"/>
                <a:gd name="connsiteY2" fmla="*/ 4260679 h 4260679"/>
                <a:gd name="connsiteX3" fmla="*/ 6703 w 97753"/>
                <a:gd name="connsiteY3" fmla="*/ 27578 h 4260679"/>
                <a:gd name="connsiteX0" fmla="*/ 25745 w 97753"/>
                <a:gd name="connsiteY0" fmla="*/ 1 h 4233102"/>
                <a:gd name="connsiteX1" fmla="*/ 97753 w 97753"/>
                <a:gd name="connsiteY1" fmla="*/ 61420 h 4233102"/>
                <a:gd name="connsiteX2" fmla="*/ 25745 w 97753"/>
                <a:gd name="connsiteY2" fmla="*/ 4233102 h 4233102"/>
                <a:gd name="connsiteX3" fmla="*/ 25745 w 97753"/>
                <a:gd name="connsiteY3" fmla="*/ 1 h 4233102"/>
                <a:gd name="connsiteX0" fmla="*/ 24478 w 97753"/>
                <a:gd name="connsiteY0" fmla="*/ 8201 h 4241302"/>
                <a:gd name="connsiteX1" fmla="*/ 97753 w 97753"/>
                <a:gd name="connsiteY1" fmla="*/ 0 h 4241302"/>
                <a:gd name="connsiteX2" fmla="*/ 24478 w 97753"/>
                <a:gd name="connsiteY2" fmla="*/ 4241302 h 4241302"/>
                <a:gd name="connsiteX3" fmla="*/ 24478 w 97753"/>
                <a:gd name="connsiteY3" fmla="*/ 8201 h 4241302"/>
                <a:gd name="connsiteX0" fmla="*/ 24478 w 97753"/>
                <a:gd name="connsiteY0" fmla="*/ 8201 h 4241302"/>
                <a:gd name="connsiteX1" fmla="*/ 97753 w 97753"/>
                <a:gd name="connsiteY1" fmla="*/ 0 h 4241302"/>
                <a:gd name="connsiteX2" fmla="*/ 24478 w 97753"/>
                <a:gd name="connsiteY2" fmla="*/ 4241302 h 4241302"/>
                <a:gd name="connsiteX3" fmla="*/ 24478 w 97753"/>
                <a:gd name="connsiteY3" fmla="*/ 8201 h 4241302"/>
                <a:gd name="connsiteX0" fmla="*/ 14176 w 87451"/>
                <a:gd name="connsiteY0" fmla="*/ 8201 h 4241302"/>
                <a:gd name="connsiteX1" fmla="*/ 87451 w 87451"/>
                <a:gd name="connsiteY1" fmla="*/ 0 h 4241302"/>
                <a:gd name="connsiteX2" fmla="*/ 14176 w 87451"/>
                <a:gd name="connsiteY2" fmla="*/ 4241302 h 4241302"/>
                <a:gd name="connsiteX3" fmla="*/ 14176 w 87451"/>
                <a:gd name="connsiteY3" fmla="*/ 8201 h 4241302"/>
                <a:gd name="connsiteX0" fmla="*/ 14176 w 87451"/>
                <a:gd name="connsiteY0" fmla="*/ 8201 h 4001504"/>
                <a:gd name="connsiteX1" fmla="*/ 87451 w 87451"/>
                <a:gd name="connsiteY1" fmla="*/ 0 h 4001504"/>
                <a:gd name="connsiteX2" fmla="*/ 18941 w 87451"/>
                <a:gd name="connsiteY2" fmla="*/ 4001504 h 4001504"/>
                <a:gd name="connsiteX3" fmla="*/ 14176 w 87451"/>
                <a:gd name="connsiteY3" fmla="*/ 8201 h 4001504"/>
                <a:gd name="connsiteX0" fmla="*/ 14176 w 87451"/>
                <a:gd name="connsiteY0" fmla="*/ 8201 h 3875955"/>
                <a:gd name="connsiteX1" fmla="*/ 87451 w 87451"/>
                <a:gd name="connsiteY1" fmla="*/ 0 h 3875955"/>
                <a:gd name="connsiteX2" fmla="*/ 7278 w 87451"/>
                <a:gd name="connsiteY2" fmla="*/ 3875955 h 3875955"/>
                <a:gd name="connsiteX3" fmla="*/ 14176 w 87451"/>
                <a:gd name="connsiteY3" fmla="*/ 8201 h 3875955"/>
                <a:gd name="connsiteX0" fmla="*/ 14176 w 87451"/>
                <a:gd name="connsiteY0" fmla="*/ 8201 h 3961135"/>
                <a:gd name="connsiteX1" fmla="*/ 87451 w 87451"/>
                <a:gd name="connsiteY1" fmla="*/ 0 h 3961135"/>
                <a:gd name="connsiteX2" fmla="*/ 16239 w 87451"/>
                <a:gd name="connsiteY2" fmla="*/ 3961135 h 3961135"/>
                <a:gd name="connsiteX3" fmla="*/ 14176 w 87451"/>
                <a:gd name="connsiteY3" fmla="*/ 8201 h 3961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51" h="3961135">
                  <a:moveTo>
                    <a:pt x="14176" y="8201"/>
                  </a:moveTo>
                  <a:lnTo>
                    <a:pt x="87451" y="0"/>
                  </a:lnTo>
                  <a:cubicBezTo>
                    <a:pt x="0" y="2301293"/>
                    <a:pt x="31791" y="2848354"/>
                    <a:pt x="16239" y="3961135"/>
                  </a:cubicBezTo>
                  <a:cubicBezTo>
                    <a:pt x="14651" y="2630034"/>
                    <a:pt x="15764" y="1339302"/>
                    <a:pt x="14176" y="8201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100000">
                  <a:schemeClr val="bg1">
                    <a:lumMod val="50000"/>
                    <a:alpha val="56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28"/>
            </a:p>
          </p:txBody>
        </p:sp>
        <p:sp>
          <p:nvSpPr>
            <p:cNvPr id="13" name="Rectangle 12"/>
            <p:cNvSpPr/>
            <p:nvPr userDrawn="1"/>
          </p:nvSpPr>
          <p:spPr bwMode="gray">
            <a:xfrm rot="4680000">
              <a:off x="8750808" y="210312"/>
              <a:ext cx="301752" cy="374904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28"/>
            </a:p>
          </p:txBody>
        </p:sp>
        <p:sp>
          <p:nvSpPr>
            <p:cNvPr id="14" name="Rectangle 13"/>
            <p:cNvSpPr/>
            <p:nvPr userDrawn="1"/>
          </p:nvSpPr>
          <p:spPr bwMode="gray">
            <a:xfrm rot="4680000">
              <a:off x="8220456" y="155448"/>
              <a:ext cx="301752" cy="704088"/>
            </a:xfrm>
            <a:prstGeom prst="rect">
              <a:avLst/>
            </a:prstGeom>
            <a:solidFill>
              <a:srgbClr val="FFFFF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28"/>
            </a:p>
          </p:txBody>
        </p:sp>
      </p:grpSp>
    </p:spTree>
    <p:extLst>
      <p:ext uri="{BB962C8B-B14F-4D97-AF65-F5344CB8AC3E}">
        <p14:creationId xmlns:p14="http://schemas.microsoft.com/office/powerpoint/2010/main" val="10601630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514985" y="311256"/>
            <a:ext cx="9269730" cy="1295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514985" y="1813560"/>
            <a:ext cx="9269730" cy="51294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14985" y="7337145"/>
            <a:ext cx="2403263" cy="34198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5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C1A24F-BCAA-469F-ABED-9B678C383410}" type="datetime1">
              <a:rPr lang="en-US" altLang="ko-KR" smtClean="0"/>
              <a:t>5/10/2019</a:t>
            </a:fld>
            <a:endParaRPr lang="en-US" smtClean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19064" y="7337145"/>
            <a:ext cx="3261572" cy="34198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5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ko-KR" altLang="en-US" smtClean="0"/>
              <a:t>데이터 구조</a:t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92188" y="7337145"/>
            <a:ext cx="2403263" cy="34198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5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altLang="ko-KR" smtClean="0"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953246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85" r:id="rId1"/>
    <p:sldLayoutId id="2147484286" r:id="rId2"/>
    <p:sldLayoutId id="2147484287" r:id="rId3"/>
    <p:sldLayoutId id="2147484288" r:id="rId4"/>
    <p:sldLayoutId id="2147484289" r:id="rId5"/>
    <p:sldLayoutId id="2147484290" r:id="rId6"/>
    <p:sldLayoutId id="2147484291" r:id="rId7"/>
    <p:sldLayoutId id="2147484292" r:id="rId8"/>
    <p:sldLayoutId id="2147484293" r:id="rId9"/>
    <p:sldLayoutId id="2147484294" r:id="rId10"/>
    <p:sldLayoutId id="2147484295" r:id="rId11"/>
  </p:sldLayoutIdLst>
  <p:hf hdr="0" dt="0"/>
  <p:txStyles>
    <p:titleStyle>
      <a:lvl1pPr algn="ctr" defTabSz="1029980" rtl="0" eaLnBrk="1" latinLnBrk="1" hangingPunct="1">
        <a:spcBef>
          <a:spcPct val="0"/>
        </a:spcBef>
        <a:buNone/>
        <a:defRPr sz="4506" b="1" kern="1200">
          <a:solidFill>
            <a:schemeClr val="tx1"/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86243" indent="-386243" algn="l" defTabSz="1029980" rtl="0" eaLnBrk="1" latinLnBrk="1" hangingPunct="1">
        <a:spcBef>
          <a:spcPct val="20000"/>
        </a:spcBef>
        <a:buClr>
          <a:schemeClr val="accent2"/>
        </a:buClr>
        <a:buSzPct val="75000"/>
        <a:buFont typeface="Wingdings" pitchFamily="2" charset="2"/>
        <a:buChar char="q"/>
        <a:defRPr sz="3604" kern="1200">
          <a:solidFill>
            <a:schemeClr val="tx1"/>
          </a:solidFill>
          <a:latin typeface="+mn-lt"/>
          <a:ea typeface="+mn-ea"/>
          <a:cs typeface="+mn-cs"/>
        </a:defRPr>
      </a:lvl1pPr>
      <a:lvl2pPr marL="836859" indent="-321869" algn="l" defTabSz="1029980" rtl="0" eaLnBrk="1" latinLnBrk="1" hangingPunct="1">
        <a:spcBef>
          <a:spcPct val="20000"/>
        </a:spcBef>
        <a:buClr>
          <a:schemeClr val="accent3"/>
        </a:buClr>
        <a:buSzPct val="70000"/>
        <a:buFont typeface="Wingdings 2" pitchFamily="18" charset="2"/>
        <a:buChar char=""/>
        <a:defRPr sz="3154" kern="1200">
          <a:solidFill>
            <a:schemeClr val="tx1"/>
          </a:solidFill>
          <a:latin typeface="+mn-lt"/>
          <a:ea typeface="+mn-ea"/>
          <a:cs typeface="+mn-cs"/>
        </a:defRPr>
      </a:lvl2pPr>
      <a:lvl3pPr marL="1287475" indent="-257495" algn="l" defTabSz="1029980" rtl="0" eaLnBrk="1" latinLnBrk="1" hangingPunct="1">
        <a:spcBef>
          <a:spcPct val="20000"/>
        </a:spcBef>
        <a:buClr>
          <a:schemeClr val="accent4"/>
        </a:buClr>
        <a:buSzPct val="70000"/>
        <a:buFont typeface="Wingdings 2" pitchFamily="18" charset="2"/>
        <a:buChar char=""/>
        <a:defRPr sz="2703" kern="1200">
          <a:solidFill>
            <a:schemeClr val="tx1"/>
          </a:solidFill>
          <a:latin typeface="+mn-lt"/>
          <a:ea typeface="+mn-ea"/>
          <a:cs typeface="+mn-cs"/>
        </a:defRPr>
      </a:lvl3pPr>
      <a:lvl4pPr marL="1802465" indent="-257495" algn="l" defTabSz="1029980" rtl="0" eaLnBrk="1" latinLnBrk="1" hangingPunct="1">
        <a:spcBef>
          <a:spcPct val="20000"/>
        </a:spcBef>
        <a:buClr>
          <a:schemeClr val="accent5"/>
        </a:buClr>
        <a:buSzPct val="100000"/>
        <a:buFont typeface="Wingdings 2" pitchFamily="18" charset="2"/>
        <a:buChar char=""/>
        <a:defRPr sz="2253" kern="1200">
          <a:solidFill>
            <a:schemeClr val="tx1"/>
          </a:solidFill>
          <a:latin typeface="+mn-lt"/>
          <a:ea typeface="+mn-ea"/>
          <a:cs typeface="+mn-cs"/>
        </a:defRPr>
      </a:lvl4pPr>
      <a:lvl5pPr marL="2317455" indent="-257495" algn="l" defTabSz="1029980" rtl="0" eaLnBrk="1" latinLnBrk="1" hangingPunct="1">
        <a:spcBef>
          <a:spcPct val="20000"/>
        </a:spcBef>
        <a:buClr>
          <a:schemeClr val="accent6"/>
        </a:buClr>
        <a:buSzPct val="100000"/>
        <a:buFont typeface="Wingdings 2" pitchFamily="18" charset="2"/>
        <a:buChar char="¡"/>
        <a:defRPr sz="2253" kern="1200">
          <a:solidFill>
            <a:schemeClr val="tx1"/>
          </a:solidFill>
          <a:latin typeface="+mn-lt"/>
          <a:ea typeface="+mn-ea"/>
          <a:cs typeface="+mn-cs"/>
        </a:defRPr>
      </a:lvl5pPr>
      <a:lvl6pPr marL="2832445" indent="-257495" algn="l" defTabSz="1029980" rtl="0" eaLnBrk="1" latinLnBrk="1" hangingPunct="1">
        <a:spcBef>
          <a:spcPct val="20000"/>
        </a:spcBef>
        <a:buFont typeface="Arial" pitchFamily="34" charset="0"/>
        <a:buChar char="•"/>
        <a:defRPr sz="2253" kern="1200">
          <a:solidFill>
            <a:schemeClr val="tx1"/>
          </a:solidFill>
          <a:latin typeface="+mn-lt"/>
          <a:ea typeface="+mn-ea"/>
          <a:cs typeface="+mn-cs"/>
        </a:defRPr>
      </a:lvl6pPr>
      <a:lvl7pPr marL="3347436" indent="-257495" algn="l" defTabSz="1029980" rtl="0" eaLnBrk="1" latinLnBrk="1" hangingPunct="1">
        <a:spcBef>
          <a:spcPct val="20000"/>
        </a:spcBef>
        <a:buFont typeface="Arial" pitchFamily="34" charset="0"/>
        <a:buChar char="•"/>
        <a:defRPr sz="2253" kern="1200">
          <a:solidFill>
            <a:schemeClr val="tx1"/>
          </a:solidFill>
          <a:latin typeface="+mn-lt"/>
          <a:ea typeface="+mn-ea"/>
          <a:cs typeface="+mn-cs"/>
        </a:defRPr>
      </a:lvl7pPr>
      <a:lvl8pPr marL="3862426" indent="-257495" algn="l" defTabSz="1029980" rtl="0" eaLnBrk="1" latinLnBrk="1" hangingPunct="1">
        <a:spcBef>
          <a:spcPct val="20000"/>
        </a:spcBef>
        <a:buFont typeface="Arial" pitchFamily="34" charset="0"/>
        <a:buChar char="•"/>
        <a:defRPr sz="2253" kern="1200">
          <a:solidFill>
            <a:schemeClr val="tx1"/>
          </a:solidFill>
          <a:latin typeface="+mn-lt"/>
          <a:ea typeface="+mn-ea"/>
          <a:cs typeface="+mn-cs"/>
        </a:defRPr>
      </a:lvl8pPr>
      <a:lvl9pPr marL="4377416" indent="-257495" algn="l" defTabSz="1029980" rtl="0" eaLnBrk="1" latinLnBrk="1" hangingPunct="1">
        <a:spcBef>
          <a:spcPct val="20000"/>
        </a:spcBef>
        <a:buFont typeface="Arial" pitchFamily="34" charset="0"/>
        <a:buChar char="•"/>
        <a:defRPr sz="225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29980" rtl="0" eaLnBrk="1" latinLnBrk="1" hangingPunct="1">
        <a:defRPr sz="2028" kern="1200">
          <a:solidFill>
            <a:schemeClr val="tx1"/>
          </a:solidFill>
          <a:latin typeface="+mn-lt"/>
          <a:ea typeface="+mn-ea"/>
          <a:cs typeface="+mn-cs"/>
        </a:defRPr>
      </a:lvl1pPr>
      <a:lvl2pPr marL="514990" algn="l" defTabSz="1029980" rtl="0" eaLnBrk="1" latinLnBrk="1" hangingPunct="1">
        <a:defRPr sz="2028" kern="1200">
          <a:solidFill>
            <a:schemeClr val="tx1"/>
          </a:solidFill>
          <a:latin typeface="+mn-lt"/>
          <a:ea typeface="+mn-ea"/>
          <a:cs typeface="+mn-cs"/>
        </a:defRPr>
      </a:lvl2pPr>
      <a:lvl3pPr marL="1029980" algn="l" defTabSz="1029980" rtl="0" eaLnBrk="1" latinLnBrk="1" hangingPunct="1">
        <a:defRPr sz="2028" kern="1200">
          <a:solidFill>
            <a:schemeClr val="tx1"/>
          </a:solidFill>
          <a:latin typeface="+mn-lt"/>
          <a:ea typeface="+mn-ea"/>
          <a:cs typeface="+mn-cs"/>
        </a:defRPr>
      </a:lvl3pPr>
      <a:lvl4pPr marL="1544970" algn="l" defTabSz="1029980" rtl="0" eaLnBrk="1" latinLnBrk="1" hangingPunct="1">
        <a:defRPr sz="2028" kern="1200">
          <a:solidFill>
            <a:schemeClr val="tx1"/>
          </a:solidFill>
          <a:latin typeface="+mn-lt"/>
          <a:ea typeface="+mn-ea"/>
          <a:cs typeface="+mn-cs"/>
        </a:defRPr>
      </a:lvl4pPr>
      <a:lvl5pPr marL="2059960" algn="l" defTabSz="1029980" rtl="0" eaLnBrk="1" latinLnBrk="1" hangingPunct="1">
        <a:defRPr sz="2028" kern="1200">
          <a:solidFill>
            <a:schemeClr val="tx1"/>
          </a:solidFill>
          <a:latin typeface="+mn-lt"/>
          <a:ea typeface="+mn-ea"/>
          <a:cs typeface="+mn-cs"/>
        </a:defRPr>
      </a:lvl5pPr>
      <a:lvl6pPr marL="2574950" algn="l" defTabSz="1029980" rtl="0" eaLnBrk="1" latinLnBrk="1" hangingPunct="1">
        <a:defRPr sz="2028" kern="1200">
          <a:solidFill>
            <a:schemeClr val="tx1"/>
          </a:solidFill>
          <a:latin typeface="+mn-lt"/>
          <a:ea typeface="+mn-ea"/>
          <a:cs typeface="+mn-cs"/>
        </a:defRPr>
      </a:lvl6pPr>
      <a:lvl7pPr marL="3089940" algn="l" defTabSz="1029980" rtl="0" eaLnBrk="1" latinLnBrk="1" hangingPunct="1">
        <a:defRPr sz="2028" kern="1200">
          <a:solidFill>
            <a:schemeClr val="tx1"/>
          </a:solidFill>
          <a:latin typeface="+mn-lt"/>
          <a:ea typeface="+mn-ea"/>
          <a:cs typeface="+mn-cs"/>
        </a:defRPr>
      </a:lvl7pPr>
      <a:lvl8pPr marL="3604931" algn="l" defTabSz="1029980" rtl="0" eaLnBrk="1" latinLnBrk="1" hangingPunct="1">
        <a:defRPr sz="2028" kern="1200">
          <a:solidFill>
            <a:schemeClr val="tx1"/>
          </a:solidFill>
          <a:latin typeface="+mn-lt"/>
          <a:ea typeface="+mn-ea"/>
          <a:cs typeface="+mn-cs"/>
        </a:defRPr>
      </a:lvl8pPr>
      <a:lvl9pPr marL="4119921" algn="l" defTabSz="1029980" rtl="0" eaLnBrk="1" latinLnBrk="1" hangingPunct="1">
        <a:defRPr sz="202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부제목 10"/>
          <p:cNvSpPr>
            <a:spLocks noGrp="1"/>
          </p:cNvSpPr>
          <p:nvPr>
            <p:ph type="subTitle" idx="1"/>
          </p:nvPr>
        </p:nvSpPr>
        <p:spPr>
          <a:xfrm>
            <a:off x="1673860" y="4800600"/>
            <a:ext cx="7209790" cy="953414"/>
          </a:xfrm>
        </p:spPr>
        <p:txBody>
          <a:bodyPr>
            <a:normAutofit fontScale="92500" lnSpcReduction="20000"/>
          </a:bodyPr>
          <a:lstStyle/>
          <a:p>
            <a:pPr algn="ctr"/>
            <a:r>
              <a:rPr lang="en-US" altLang="ko-KR" sz="3200" dirty="0" smtClean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CHAPTER 11 </a:t>
            </a:r>
          </a:p>
          <a:p>
            <a:pPr algn="ctr"/>
            <a:r>
              <a:rPr lang="ko-KR" altLang="en-US" sz="3200" dirty="0" smtClean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그래프</a:t>
            </a:r>
            <a:endParaRPr lang="ko-KR" altLang="en-US" sz="3200" dirty="0"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sp>
        <p:nvSpPr>
          <p:cNvPr id="10" name="제목 9"/>
          <p:cNvSpPr>
            <a:spLocks noGrp="1"/>
          </p:cNvSpPr>
          <p:nvPr>
            <p:ph type="ctrTitle"/>
          </p:nvPr>
        </p:nvSpPr>
        <p:spPr>
          <a:xfrm>
            <a:off x="854875" y="2209800"/>
            <a:ext cx="8754745" cy="1666028"/>
          </a:xfrm>
        </p:spPr>
        <p:txBody>
          <a:bodyPr>
            <a:normAutofit/>
          </a:bodyPr>
          <a:lstStyle/>
          <a:p>
            <a:pPr algn="ctr"/>
            <a:r>
              <a:rPr lang="ko-KR" altLang="en-US" dirty="0" smtClean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데이터 구조</a:t>
            </a:r>
            <a:endParaRPr lang="ko-KR" altLang="en-US" dirty="0"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8402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데이터 구조</a:t>
            </a:r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10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>
                <a:solidFill>
                  <a:srgbClr val="231F20"/>
                </a:solidFill>
                <a:latin typeface="+mj-ea"/>
                <a:cs typeface="바탕"/>
              </a:rPr>
              <a:t>그래프</a:t>
            </a:r>
            <a:r>
              <a:rPr lang="en-US" altLang="ko-KR" dirty="0" smtClean="0">
                <a:solidFill>
                  <a:srgbClr val="231F20"/>
                </a:solidFill>
                <a:latin typeface="+mj-ea"/>
                <a:cs typeface="바탕"/>
              </a:rPr>
              <a:t> ADT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625" y="1241877"/>
            <a:ext cx="8515350" cy="3714750"/>
          </a:xfrm>
          <a:prstGeom prst="rect">
            <a:avLst/>
          </a:prstGeom>
        </p:spPr>
      </p:pic>
      <p:sp>
        <p:nvSpPr>
          <p:cNvPr id="9" name="내용 개체 틀 8"/>
          <p:cNvSpPr>
            <a:spLocks noGrp="1"/>
          </p:cNvSpPr>
          <p:nvPr>
            <p:ph idx="1"/>
          </p:nvPr>
        </p:nvSpPr>
        <p:spPr>
          <a:xfrm>
            <a:off x="396631" y="5257800"/>
            <a:ext cx="9601199" cy="1981200"/>
          </a:xfrm>
        </p:spPr>
        <p:txBody>
          <a:bodyPr>
            <a:normAutofit fontScale="85000" lnSpcReduction="20000"/>
          </a:bodyPr>
          <a:lstStyle/>
          <a:p>
            <a:r>
              <a:rPr lang="ko-KR" altLang="en-US" dirty="0"/>
              <a:t>방향 그래프의 경우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add_edge</a:t>
            </a:r>
            <a:r>
              <a:rPr lang="en-US" altLang="ko-KR" dirty="0" smtClean="0"/>
              <a:t> </a:t>
            </a:r>
            <a:r>
              <a:rPr lang="ko-KR" altLang="en-US" dirty="0"/>
              <a:t>연산과 </a:t>
            </a:r>
            <a:r>
              <a:rPr lang="en-US" altLang="ko-KR" dirty="0" err="1"/>
              <a:t>get_edge_size</a:t>
            </a:r>
            <a:r>
              <a:rPr lang="en-US" altLang="ko-KR" dirty="0"/>
              <a:t> </a:t>
            </a:r>
            <a:r>
              <a:rPr lang="ko-KR" altLang="en-US" dirty="0"/>
              <a:t>연산에서 방향 간선을 처리한다는 점</a:t>
            </a:r>
            <a:r>
              <a:rPr lang="en-US" altLang="ko-KR" dirty="0"/>
              <a:t>, </a:t>
            </a:r>
            <a:r>
              <a:rPr lang="ko-KR" altLang="en-US" dirty="0"/>
              <a:t>정점의 차수를 알려주는 </a:t>
            </a:r>
            <a:r>
              <a:rPr lang="en-US" altLang="ko-KR" dirty="0" err="1"/>
              <a:t>get_degree</a:t>
            </a:r>
            <a:r>
              <a:rPr lang="en-US" altLang="ko-KR" dirty="0"/>
              <a:t> </a:t>
            </a:r>
            <a:r>
              <a:rPr lang="ko-KR" altLang="en-US" dirty="0"/>
              <a:t>연산을 진입 차수와 진출 차수로 분리해야 한다는 점을 </a:t>
            </a:r>
            <a:r>
              <a:rPr lang="ko-KR" altLang="en-US" dirty="0" smtClean="0"/>
              <a:t>추가</a:t>
            </a:r>
            <a:endParaRPr lang="en-US" altLang="ko-KR" dirty="0" smtClean="0"/>
          </a:p>
          <a:p>
            <a:r>
              <a:rPr lang="ko-KR" altLang="en-US" dirty="0"/>
              <a:t>우리가 다루는 범위 내에서는 정점과 간선을 삭제하는 작업을 수행하지 않기 때문에 </a:t>
            </a:r>
            <a:r>
              <a:rPr lang="ko-KR" altLang="en-US" dirty="0" smtClean="0"/>
              <a:t>삭제와 </a:t>
            </a:r>
            <a:r>
              <a:rPr lang="ko-KR" altLang="en-US" dirty="0"/>
              <a:t>관련된 연산</a:t>
            </a:r>
            <a:r>
              <a:rPr lang="en-US" altLang="ko-KR" dirty="0"/>
              <a:t>, </a:t>
            </a:r>
            <a:r>
              <a:rPr lang="ko-KR" altLang="en-US" dirty="0"/>
              <a:t>즉 정점을 삭제하는 연산과 간선을 삭제하는 연산을 포함시키지 않은 것에 </a:t>
            </a:r>
            <a:r>
              <a:rPr lang="ko-KR" altLang="en-US" dirty="0" smtClean="0"/>
              <a:t>주의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572231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데이터 구조</a:t>
            </a:r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11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>
                <a:solidFill>
                  <a:srgbClr val="231F20"/>
                </a:solidFill>
                <a:latin typeface="+mj-ea"/>
                <a:cs typeface="바탕"/>
              </a:rPr>
              <a:t>배열 그래프</a:t>
            </a:r>
            <a:r>
              <a:rPr lang="en-US" altLang="ko-KR" dirty="0" smtClean="0">
                <a:solidFill>
                  <a:srgbClr val="231F20"/>
                </a:solidFill>
                <a:latin typeface="+mj-ea"/>
                <a:cs typeface="바탕"/>
              </a:rPr>
              <a:t>:</a:t>
            </a:r>
            <a:r>
              <a:rPr lang="ko-KR" altLang="en-US" dirty="0" smtClean="0">
                <a:solidFill>
                  <a:srgbClr val="231F20"/>
                </a:solidFill>
                <a:latin typeface="+mj-ea"/>
                <a:cs typeface="바탕"/>
              </a:rPr>
              <a:t> 인접 행렬</a:t>
            </a:r>
            <a:r>
              <a:rPr lang="en-US" altLang="ko-KR" dirty="0" smtClean="0">
                <a:solidFill>
                  <a:srgbClr val="231F20"/>
                </a:solidFill>
                <a:latin typeface="+mj-ea"/>
                <a:cs typeface="바탕"/>
              </a:rPr>
              <a:t>(1/2)</a:t>
            </a:r>
            <a:endParaRPr lang="ko-KR" altLang="en-US" dirty="0"/>
          </a:p>
        </p:txBody>
      </p:sp>
      <p:sp>
        <p:nvSpPr>
          <p:cNvPr id="7" name="내용 개체 틀 3"/>
          <p:cNvSpPr>
            <a:spLocks noGrp="1"/>
          </p:cNvSpPr>
          <p:nvPr>
            <p:ph idx="1"/>
          </p:nvPr>
        </p:nvSpPr>
        <p:spPr>
          <a:xfrm>
            <a:off x="349250" y="1191059"/>
            <a:ext cx="9601199" cy="6146086"/>
          </a:xfrm>
        </p:spPr>
        <p:txBody>
          <a:bodyPr>
            <a:normAutofit/>
          </a:bodyPr>
          <a:lstStyle/>
          <a:p>
            <a:r>
              <a:rPr lang="ko-KR" altLang="en-US" dirty="0"/>
              <a:t>인접 행렬</a:t>
            </a:r>
            <a:r>
              <a:rPr lang="en-US" altLang="ko-KR" dirty="0"/>
              <a:t>(adjacency </a:t>
            </a:r>
            <a:r>
              <a:rPr lang="en-US" altLang="ko-KR" dirty="0" smtClean="0"/>
              <a:t>matrix)</a:t>
            </a:r>
            <a:endParaRPr lang="en-US" altLang="ko-KR" sz="2400" dirty="0" smtClean="0"/>
          </a:p>
          <a:p>
            <a:pPr lvl="1"/>
            <a:r>
              <a:rPr lang="ko-KR" altLang="en-US" dirty="0"/>
              <a:t>관계 행렬처럼 이차원 배열을 이용하여 </a:t>
            </a:r>
            <a:r>
              <a:rPr lang="ko-KR" altLang="en-US" dirty="0" smtClean="0"/>
              <a:t>정점간 </a:t>
            </a:r>
            <a:r>
              <a:rPr lang="ko-KR" altLang="en-US" dirty="0"/>
              <a:t>인접 여부를 </a:t>
            </a:r>
            <a:r>
              <a:rPr lang="ko-KR" altLang="en-US" dirty="0" smtClean="0"/>
              <a:t>나타냄</a:t>
            </a:r>
            <a:endParaRPr lang="en-US" altLang="ko-KR" dirty="0" smtClean="0"/>
          </a:p>
          <a:p>
            <a:pPr lvl="2"/>
            <a:r>
              <a:rPr lang="ko-KR" altLang="en-US" dirty="0"/>
              <a:t>각 정점은 </a:t>
            </a:r>
            <a:r>
              <a:rPr lang="en-US" altLang="ko-KR" dirty="0"/>
              <a:t>0</a:t>
            </a:r>
            <a:r>
              <a:rPr lang="ko-KR" altLang="en-US" dirty="0"/>
              <a:t>에서 </a:t>
            </a:r>
            <a:r>
              <a:rPr lang="en-US" altLang="ko-KR" i="1" dirty="0" smtClean="0"/>
              <a:t>n</a:t>
            </a:r>
            <a:r>
              <a:rPr lang="en-US" altLang="ko-KR" dirty="0" smtClean="0"/>
              <a:t>-1</a:t>
            </a:r>
            <a:r>
              <a:rPr lang="ko-KR" altLang="en-US" dirty="0"/>
              <a:t>까지 번호가 부여되어 있다고 </a:t>
            </a:r>
            <a:r>
              <a:rPr lang="ko-KR" altLang="en-US" dirty="0" smtClean="0"/>
              <a:t>가정</a:t>
            </a:r>
            <a:endParaRPr lang="en-US" altLang="ko-KR" dirty="0" smtClean="0"/>
          </a:p>
          <a:p>
            <a:pPr lvl="1"/>
            <a:r>
              <a:rPr lang="ko-KR" altLang="en-US" dirty="0" err="1"/>
              <a:t>무방향</a:t>
            </a:r>
            <a:r>
              <a:rPr lang="ko-KR" altLang="en-US" dirty="0"/>
              <a:t> 그래프 </a:t>
            </a:r>
            <a:r>
              <a:rPr lang="en-US" altLang="ko-KR" i="1" dirty="0" smtClean="0"/>
              <a:t>G</a:t>
            </a:r>
            <a:r>
              <a:rPr lang="ko-KR" altLang="en-US" dirty="0" smtClean="0"/>
              <a:t>를 </a:t>
            </a:r>
            <a:r>
              <a:rPr lang="ko-KR" altLang="en-US" dirty="0"/>
              <a:t>저장하기 위한 인접 행렬 </a:t>
            </a:r>
            <a:r>
              <a:rPr lang="en-US" altLang="ko-KR" i="1" dirty="0" smtClean="0"/>
              <a:t>adjacency</a:t>
            </a:r>
          </a:p>
          <a:p>
            <a:pPr lvl="2"/>
            <a:r>
              <a:rPr lang="ko-KR" altLang="en-US" dirty="0"/>
              <a:t>그래프 </a:t>
            </a:r>
            <a:r>
              <a:rPr lang="en-US" altLang="ko-KR" i="1" dirty="0"/>
              <a:t>G</a:t>
            </a:r>
            <a:r>
              <a:rPr lang="ko-KR" altLang="en-US" dirty="0"/>
              <a:t>에 간선 </a:t>
            </a:r>
            <a:r>
              <a:rPr lang="en-US" altLang="ko-KR" dirty="0"/>
              <a:t>(</a:t>
            </a:r>
            <a:r>
              <a:rPr lang="en-US" altLang="ko-KR" i="1" dirty="0" err="1"/>
              <a:t>i</a:t>
            </a:r>
            <a:r>
              <a:rPr lang="en-US" altLang="ko-KR" dirty="0"/>
              <a:t>, </a:t>
            </a:r>
            <a:r>
              <a:rPr lang="en-US" altLang="ko-KR" i="1" dirty="0"/>
              <a:t>j</a:t>
            </a:r>
            <a:r>
              <a:rPr lang="en-US" altLang="ko-KR" dirty="0"/>
              <a:t>)</a:t>
            </a:r>
            <a:r>
              <a:rPr lang="ko-KR" altLang="en-US" dirty="0"/>
              <a:t>가 포함 </a:t>
            </a:r>
            <a:r>
              <a:rPr lang="en-US" altLang="ko-KR" dirty="0"/>
              <a:t>: </a:t>
            </a:r>
            <a:r>
              <a:rPr lang="en-US" altLang="ko-KR" i="1" dirty="0" smtClean="0"/>
              <a:t>adjacency</a:t>
            </a:r>
            <a:r>
              <a:rPr lang="en-US" altLang="ko-KR" dirty="0" smtClean="0"/>
              <a:t>[</a:t>
            </a:r>
            <a:r>
              <a:rPr lang="en-US" altLang="ko-KR" i="1" dirty="0" err="1" smtClean="0"/>
              <a:t>i</a:t>
            </a:r>
            <a:r>
              <a:rPr lang="en-US" altLang="ko-KR" dirty="0"/>
              <a:t>][</a:t>
            </a:r>
            <a:r>
              <a:rPr lang="en-US" altLang="ko-KR" i="1" dirty="0"/>
              <a:t>j</a:t>
            </a:r>
            <a:r>
              <a:rPr lang="en-US" altLang="ko-KR" dirty="0"/>
              <a:t>] = 1</a:t>
            </a:r>
          </a:p>
          <a:p>
            <a:pPr lvl="2"/>
            <a:r>
              <a:rPr lang="ko-KR" altLang="en-US" dirty="0" smtClean="0"/>
              <a:t>그래프 </a:t>
            </a:r>
            <a:r>
              <a:rPr lang="en-US" altLang="ko-KR" i="1" dirty="0"/>
              <a:t>G</a:t>
            </a:r>
            <a:r>
              <a:rPr lang="ko-KR" altLang="en-US" dirty="0"/>
              <a:t>에 간선 </a:t>
            </a:r>
            <a:r>
              <a:rPr lang="en-US" altLang="ko-KR" dirty="0"/>
              <a:t>(</a:t>
            </a:r>
            <a:r>
              <a:rPr lang="en-US" altLang="ko-KR" i="1" dirty="0" err="1"/>
              <a:t>i</a:t>
            </a:r>
            <a:r>
              <a:rPr lang="en-US" altLang="ko-KR" dirty="0"/>
              <a:t>, </a:t>
            </a:r>
            <a:r>
              <a:rPr lang="en-US" altLang="ko-KR" i="1" dirty="0"/>
              <a:t>j</a:t>
            </a:r>
            <a:r>
              <a:rPr lang="en-US" altLang="ko-KR" dirty="0" smtClean="0"/>
              <a:t>)</a:t>
            </a:r>
            <a:r>
              <a:rPr lang="ko-KR" altLang="en-US" dirty="0" smtClean="0"/>
              <a:t>가 </a:t>
            </a:r>
            <a:r>
              <a:rPr lang="ko-KR" altLang="en-US" dirty="0"/>
              <a:t>없음 </a:t>
            </a:r>
            <a:r>
              <a:rPr lang="en-US" altLang="ko-KR" dirty="0"/>
              <a:t>: </a:t>
            </a:r>
            <a:r>
              <a:rPr lang="en-US" altLang="ko-KR" i="1" dirty="0"/>
              <a:t>adjacency</a:t>
            </a:r>
            <a:r>
              <a:rPr lang="en-US" altLang="ko-KR" dirty="0"/>
              <a:t>[</a:t>
            </a:r>
            <a:r>
              <a:rPr lang="en-US" altLang="ko-KR" i="1" dirty="0" err="1"/>
              <a:t>i</a:t>
            </a:r>
            <a:r>
              <a:rPr lang="en-US" altLang="ko-KR" dirty="0"/>
              <a:t>][</a:t>
            </a:r>
            <a:r>
              <a:rPr lang="en-US" altLang="ko-KR" i="1" dirty="0"/>
              <a:t>j</a:t>
            </a:r>
            <a:r>
              <a:rPr lang="en-US" altLang="ko-KR" dirty="0"/>
              <a:t>] </a:t>
            </a:r>
            <a:r>
              <a:rPr lang="en-US" altLang="ko-KR" dirty="0" smtClean="0"/>
              <a:t>= </a:t>
            </a:r>
            <a:r>
              <a:rPr lang="en-US" altLang="ko-KR" dirty="0"/>
              <a:t>0</a:t>
            </a:r>
          </a:p>
          <a:p>
            <a:pPr lvl="1"/>
            <a:r>
              <a:rPr lang="ko-KR" altLang="en-US" dirty="0" smtClean="0"/>
              <a:t>방향 </a:t>
            </a:r>
            <a:r>
              <a:rPr lang="ko-KR" altLang="en-US" dirty="0"/>
              <a:t>그래프 </a:t>
            </a:r>
            <a:r>
              <a:rPr lang="en-US" altLang="ko-KR" i="1" dirty="0"/>
              <a:t>G</a:t>
            </a:r>
            <a:r>
              <a:rPr lang="ko-KR" altLang="en-US" dirty="0"/>
              <a:t>를 저장하기 위한 인접 행렬 </a:t>
            </a:r>
            <a:r>
              <a:rPr lang="en-US" altLang="ko-KR" i="1" dirty="0"/>
              <a:t>adjacency</a:t>
            </a:r>
          </a:p>
          <a:p>
            <a:pPr lvl="2"/>
            <a:r>
              <a:rPr lang="ko-KR" altLang="en-US" dirty="0"/>
              <a:t>그래프 </a:t>
            </a:r>
            <a:r>
              <a:rPr lang="en-US" altLang="ko-KR" i="1" dirty="0"/>
              <a:t>G</a:t>
            </a:r>
            <a:r>
              <a:rPr lang="ko-KR" altLang="en-US" dirty="0"/>
              <a:t>에 간선 </a:t>
            </a:r>
            <a:r>
              <a:rPr lang="en-US" altLang="ko-KR" dirty="0" smtClean="0"/>
              <a:t>&lt;</a:t>
            </a:r>
            <a:r>
              <a:rPr lang="en-US" altLang="ko-KR" i="1" dirty="0" err="1" smtClean="0"/>
              <a:t>i</a:t>
            </a:r>
            <a:r>
              <a:rPr lang="en-US" altLang="ko-KR" dirty="0"/>
              <a:t>, </a:t>
            </a:r>
            <a:r>
              <a:rPr lang="en-US" altLang="ko-KR" i="1" dirty="0" smtClean="0"/>
              <a:t>j</a:t>
            </a:r>
            <a:r>
              <a:rPr lang="en-US" altLang="ko-KR" dirty="0" smtClean="0"/>
              <a:t>&gt;</a:t>
            </a:r>
            <a:r>
              <a:rPr lang="ko-KR" altLang="en-US" dirty="0" smtClean="0"/>
              <a:t>가 </a:t>
            </a:r>
            <a:r>
              <a:rPr lang="ko-KR" altLang="en-US" dirty="0"/>
              <a:t>포함 </a:t>
            </a:r>
            <a:r>
              <a:rPr lang="en-US" altLang="ko-KR" dirty="0"/>
              <a:t>: </a:t>
            </a:r>
            <a:r>
              <a:rPr lang="en-US" altLang="ko-KR" i="1" dirty="0"/>
              <a:t>adjacency</a:t>
            </a:r>
            <a:r>
              <a:rPr lang="en-US" altLang="ko-KR" dirty="0"/>
              <a:t>[</a:t>
            </a:r>
            <a:r>
              <a:rPr lang="en-US" altLang="ko-KR" i="1" dirty="0" err="1"/>
              <a:t>i</a:t>
            </a:r>
            <a:r>
              <a:rPr lang="en-US" altLang="ko-KR" dirty="0"/>
              <a:t>][</a:t>
            </a:r>
            <a:r>
              <a:rPr lang="en-US" altLang="ko-KR" i="1" dirty="0"/>
              <a:t>j</a:t>
            </a:r>
            <a:r>
              <a:rPr lang="en-US" altLang="ko-KR" dirty="0"/>
              <a:t>] = 1</a:t>
            </a:r>
          </a:p>
          <a:p>
            <a:pPr lvl="2"/>
            <a:r>
              <a:rPr lang="ko-KR" altLang="en-US" dirty="0"/>
              <a:t>그래프 </a:t>
            </a:r>
            <a:r>
              <a:rPr lang="en-US" altLang="ko-KR" i="1" dirty="0"/>
              <a:t>G</a:t>
            </a:r>
            <a:r>
              <a:rPr lang="ko-KR" altLang="en-US" dirty="0"/>
              <a:t>에 간선 </a:t>
            </a:r>
            <a:r>
              <a:rPr lang="en-US" altLang="ko-KR" dirty="0" smtClean="0"/>
              <a:t>&lt;</a:t>
            </a:r>
            <a:r>
              <a:rPr lang="en-US" altLang="ko-KR" i="1" dirty="0" err="1" smtClean="0"/>
              <a:t>i</a:t>
            </a:r>
            <a:r>
              <a:rPr lang="en-US" altLang="ko-KR" dirty="0"/>
              <a:t>, </a:t>
            </a:r>
            <a:r>
              <a:rPr lang="en-US" altLang="ko-KR" i="1" dirty="0" smtClean="0"/>
              <a:t>j</a:t>
            </a:r>
            <a:r>
              <a:rPr lang="en-US" altLang="ko-KR" dirty="0" smtClean="0"/>
              <a:t>&gt;</a:t>
            </a:r>
            <a:r>
              <a:rPr lang="ko-KR" altLang="en-US" dirty="0" smtClean="0"/>
              <a:t>가 </a:t>
            </a:r>
            <a:r>
              <a:rPr lang="ko-KR" altLang="en-US" dirty="0"/>
              <a:t>없음 </a:t>
            </a:r>
            <a:r>
              <a:rPr lang="en-US" altLang="ko-KR" dirty="0"/>
              <a:t>: </a:t>
            </a:r>
            <a:r>
              <a:rPr lang="en-US" altLang="ko-KR" i="1" dirty="0"/>
              <a:t>adjacency</a:t>
            </a:r>
            <a:r>
              <a:rPr lang="en-US" altLang="ko-KR" dirty="0"/>
              <a:t>[</a:t>
            </a:r>
            <a:r>
              <a:rPr lang="en-US" altLang="ko-KR" i="1" dirty="0" err="1"/>
              <a:t>i</a:t>
            </a:r>
            <a:r>
              <a:rPr lang="en-US" altLang="ko-KR" dirty="0"/>
              <a:t>][</a:t>
            </a:r>
            <a:r>
              <a:rPr lang="en-US" altLang="ko-KR" i="1" dirty="0"/>
              <a:t>j</a:t>
            </a:r>
            <a:r>
              <a:rPr lang="en-US" altLang="ko-KR" dirty="0"/>
              <a:t>] = </a:t>
            </a:r>
            <a:r>
              <a:rPr lang="en-US" altLang="ko-KR" dirty="0" smtClean="0"/>
              <a:t>0</a:t>
            </a:r>
          </a:p>
          <a:p>
            <a:pPr lvl="1"/>
            <a:r>
              <a:rPr lang="ko-KR" altLang="en-US" dirty="0"/>
              <a:t>자체 루프를 허용하지 않으므로 인접 행렬의 대각선은 모두 </a:t>
            </a:r>
            <a:r>
              <a:rPr lang="en-US" altLang="ko-KR" dirty="0" smtClean="0"/>
              <a:t>0</a:t>
            </a:r>
          </a:p>
          <a:p>
            <a:pPr lvl="1"/>
            <a:r>
              <a:rPr lang="ko-KR" altLang="en-US" dirty="0" smtClean="0"/>
              <a:t>정점이 </a:t>
            </a:r>
            <a:r>
              <a:rPr lang="en-US" altLang="ko-KR" i="1" dirty="0" smtClean="0"/>
              <a:t>n</a:t>
            </a:r>
            <a:r>
              <a:rPr lang="ko-KR" altLang="en-US" dirty="0" smtClean="0"/>
              <a:t>개인 </a:t>
            </a:r>
            <a:r>
              <a:rPr lang="ko-KR" altLang="en-US" dirty="0" smtClean="0"/>
              <a:t>그래프의 경우 </a:t>
            </a:r>
            <a:r>
              <a:rPr lang="en-US" altLang="ko-KR" i="1" dirty="0">
                <a:solidFill>
                  <a:srgbClr val="C00000"/>
                </a:solidFill>
              </a:rPr>
              <a:t>Θ</a:t>
            </a:r>
            <a:r>
              <a:rPr lang="en-US" altLang="ko-KR" dirty="0">
                <a:solidFill>
                  <a:srgbClr val="C00000"/>
                </a:solidFill>
                <a:cs typeface="함초롬바탕"/>
              </a:rPr>
              <a:t>(</a:t>
            </a:r>
            <a:r>
              <a:rPr lang="en-US" altLang="ko-KR" i="1" dirty="0">
                <a:solidFill>
                  <a:srgbClr val="C00000"/>
                </a:solidFill>
                <a:cs typeface="Times New Roman"/>
              </a:rPr>
              <a:t>n</a:t>
            </a:r>
            <a:r>
              <a:rPr lang="en-US" altLang="ko-KR" baseline="30000" dirty="0">
                <a:solidFill>
                  <a:srgbClr val="C00000"/>
                </a:solidFill>
                <a:cs typeface="Times New Roman"/>
              </a:rPr>
              <a:t>2</a:t>
            </a:r>
            <a:r>
              <a:rPr lang="en-US" altLang="ko-KR" dirty="0">
                <a:solidFill>
                  <a:srgbClr val="C00000"/>
                </a:solidFill>
                <a:cs typeface="함초롬바탕"/>
              </a:rPr>
              <a:t>) </a:t>
            </a:r>
            <a:r>
              <a:rPr lang="ko-KR" altLang="en-US" dirty="0" smtClean="0">
                <a:solidFill>
                  <a:srgbClr val="C00000"/>
                </a:solidFill>
              </a:rPr>
              <a:t>만큼의 </a:t>
            </a:r>
            <a:r>
              <a:rPr lang="ko-KR" altLang="en-US" dirty="0">
                <a:solidFill>
                  <a:srgbClr val="C00000"/>
                </a:solidFill>
              </a:rPr>
              <a:t>메모리</a:t>
            </a:r>
            <a:r>
              <a:rPr lang="ko-KR" altLang="en-US" dirty="0"/>
              <a:t>를 </a:t>
            </a:r>
            <a:r>
              <a:rPr lang="ko-KR" altLang="en-US" dirty="0" smtClean="0"/>
              <a:t>필요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050225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데이터 구조</a:t>
            </a:r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12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>
                <a:solidFill>
                  <a:srgbClr val="231F20"/>
                </a:solidFill>
                <a:latin typeface="+mj-ea"/>
                <a:cs typeface="바탕"/>
              </a:rPr>
              <a:t>배열 그래프</a:t>
            </a:r>
            <a:r>
              <a:rPr lang="en-US" altLang="ko-KR" dirty="0" smtClean="0">
                <a:solidFill>
                  <a:srgbClr val="231F20"/>
                </a:solidFill>
                <a:latin typeface="+mj-ea"/>
                <a:cs typeface="바탕"/>
              </a:rPr>
              <a:t>:</a:t>
            </a:r>
            <a:r>
              <a:rPr lang="ko-KR" altLang="en-US" dirty="0" smtClean="0">
                <a:solidFill>
                  <a:srgbClr val="231F20"/>
                </a:solidFill>
                <a:latin typeface="+mj-ea"/>
                <a:cs typeface="바탕"/>
              </a:rPr>
              <a:t> 인접 행렬</a:t>
            </a:r>
            <a:r>
              <a:rPr lang="en-US" altLang="ko-KR" dirty="0" smtClean="0">
                <a:solidFill>
                  <a:srgbClr val="231F20"/>
                </a:solidFill>
                <a:latin typeface="+mj-ea"/>
                <a:cs typeface="바탕"/>
              </a:rPr>
              <a:t>(2/2)</a:t>
            </a:r>
            <a:endParaRPr lang="ko-KR" altLang="en-US" dirty="0"/>
          </a:p>
        </p:txBody>
      </p:sp>
      <p:sp>
        <p:nvSpPr>
          <p:cNvPr id="7" name="내용 개체 틀 3"/>
          <p:cNvSpPr>
            <a:spLocks noGrp="1"/>
          </p:cNvSpPr>
          <p:nvPr>
            <p:ph idx="1"/>
          </p:nvPr>
        </p:nvSpPr>
        <p:spPr>
          <a:xfrm>
            <a:off x="4511431" y="2801366"/>
            <a:ext cx="5562600" cy="1407667"/>
          </a:xfrm>
          <a:ln w="12700">
            <a:solidFill>
              <a:schemeClr val="tx1"/>
            </a:solidFill>
          </a:ln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ko-KR" altLang="en-US" sz="2400" dirty="0" smtClean="0"/>
              <a:t>두 정점의 인접여부를 알려주는</a:t>
            </a:r>
            <a:r>
              <a:rPr lang="en-US" altLang="ko-KR" sz="2400" dirty="0" smtClean="0"/>
              <a:t> </a:t>
            </a:r>
            <a:r>
              <a:rPr lang="ko-KR" altLang="en-US" sz="2400" dirty="0"/>
              <a:t>연산 </a:t>
            </a:r>
            <a:r>
              <a:rPr lang="en-US" altLang="ko-KR" sz="2400" dirty="0"/>
              <a:t>: </a:t>
            </a:r>
            <a:r>
              <a:rPr lang="en-US" altLang="ko-KR" sz="2400" i="1" dirty="0" smtClean="0"/>
              <a:t>Θ</a:t>
            </a:r>
            <a:r>
              <a:rPr lang="en-US" altLang="ko-KR" sz="2400" dirty="0" smtClean="0"/>
              <a:t>(1)</a:t>
            </a:r>
            <a:endParaRPr lang="en-US" altLang="ko-KR" sz="2400" dirty="0"/>
          </a:p>
          <a:p>
            <a:pPr marL="0" indent="0">
              <a:buNone/>
            </a:pPr>
            <a:r>
              <a:rPr lang="ko-KR" altLang="en-US" sz="2400" dirty="0" smtClean="0"/>
              <a:t>정점 </a:t>
            </a:r>
            <a:r>
              <a:rPr lang="en-US" altLang="ko-KR" sz="2400" i="1" dirty="0" err="1"/>
              <a:t>i</a:t>
            </a:r>
            <a:r>
              <a:rPr lang="ko-KR" altLang="en-US" sz="2400" dirty="0"/>
              <a:t>의 차수를 계산하는 </a:t>
            </a:r>
            <a:r>
              <a:rPr lang="ko-KR" altLang="en-US" sz="2400" dirty="0" smtClean="0"/>
              <a:t>연산 </a:t>
            </a:r>
            <a:r>
              <a:rPr lang="en-US" altLang="ko-KR" sz="2400" dirty="0"/>
              <a:t>: </a:t>
            </a:r>
            <a:r>
              <a:rPr lang="en-US" altLang="ko-KR" sz="2400" i="1" dirty="0" smtClean="0"/>
              <a:t>Θ</a:t>
            </a:r>
            <a:r>
              <a:rPr lang="en-US" altLang="ko-KR" sz="2400" dirty="0" smtClean="0"/>
              <a:t>(</a:t>
            </a:r>
            <a:r>
              <a:rPr lang="en-US" altLang="ko-KR" sz="2400" i="1" dirty="0" smtClean="0"/>
              <a:t>n</a:t>
            </a:r>
            <a:r>
              <a:rPr lang="en-US" altLang="ko-KR" sz="2400" dirty="0" smtClean="0"/>
              <a:t>)</a:t>
            </a:r>
            <a:endParaRPr lang="en-US" altLang="ko-KR" sz="2400" dirty="0"/>
          </a:p>
          <a:p>
            <a:pPr marL="0" indent="0">
              <a:buNone/>
            </a:pPr>
            <a:r>
              <a:rPr lang="ko-KR" altLang="en-US" sz="2400" dirty="0" smtClean="0"/>
              <a:t>총 간선 </a:t>
            </a:r>
            <a:r>
              <a:rPr lang="ko-KR" altLang="en-US" sz="2400" dirty="0"/>
              <a:t>수를 계산하는 </a:t>
            </a:r>
            <a:r>
              <a:rPr lang="ko-KR" altLang="en-US" sz="2400" dirty="0" smtClean="0"/>
              <a:t>연산 </a:t>
            </a:r>
            <a:r>
              <a:rPr lang="en-US" altLang="ko-KR" sz="2400" dirty="0"/>
              <a:t>: </a:t>
            </a:r>
            <a:r>
              <a:rPr lang="en-US" altLang="ko-KR" sz="2400" i="1" dirty="0"/>
              <a:t>Θ</a:t>
            </a:r>
            <a:r>
              <a:rPr lang="en-US" altLang="ko-KR" sz="2400" dirty="0">
                <a:cs typeface="함초롬바탕"/>
              </a:rPr>
              <a:t>(</a:t>
            </a:r>
            <a:r>
              <a:rPr lang="en-US" altLang="ko-KR" sz="2400" i="1" dirty="0">
                <a:cs typeface="Times New Roman"/>
              </a:rPr>
              <a:t>n</a:t>
            </a:r>
            <a:r>
              <a:rPr lang="en-US" altLang="ko-KR" sz="2400" baseline="30000" dirty="0">
                <a:cs typeface="Times New Roman"/>
              </a:rPr>
              <a:t>2</a:t>
            </a:r>
            <a:r>
              <a:rPr lang="en-US" altLang="ko-KR" sz="2400" dirty="0" smtClean="0">
                <a:cs typeface="함초롬바탕"/>
              </a:rPr>
              <a:t>)</a:t>
            </a:r>
            <a:endParaRPr lang="en-US" altLang="ko-KR" sz="2400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b="15453"/>
          <a:stretch/>
        </p:blipFill>
        <p:spPr>
          <a:xfrm>
            <a:off x="273050" y="1080556"/>
            <a:ext cx="3941287" cy="325714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775" y="5029200"/>
            <a:ext cx="6696075" cy="1666875"/>
          </a:xfrm>
          <a:prstGeom prst="rect">
            <a:avLst/>
          </a:prstGeom>
        </p:spPr>
      </p:pic>
      <p:sp>
        <p:nvSpPr>
          <p:cNvPr id="8" name="내용 개체 틀 3"/>
          <p:cNvSpPr txBox="1">
            <a:spLocks/>
          </p:cNvSpPr>
          <p:nvPr/>
        </p:nvSpPr>
        <p:spPr bwMode="gray">
          <a:xfrm>
            <a:off x="273050" y="4585753"/>
            <a:ext cx="9601199" cy="309337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86243" indent="-386243" algn="l" defTabSz="1029980" rtl="0" eaLnBrk="1" latinLnBrk="1" hangingPunct="1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q"/>
              <a:defRPr sz="2800" kern="1200" baseline="0">
                <a:solidFill>
                  <a:schemeClr val="tx1"/>
                </a:solidFill>
                <a:latin typeface="Bodoni MT" panose="02070603080606020203" pitchFamily="18" charset="0"/>
                <a:ea typeface="한컴 윤고딕 230" panose="02020603020101020101" pitchFamily="18" charset="-127"/>
                <a:cs typeface="+mn-cs"/>
              </a:defRPr>
            </a:lvl1pPr>
            <a:lvl2pPr marL="836859" indent="-321869" algn="l" defTabSz="1029980" rtl="0" eaLnBrk="1" latinLnBrk="1" hangingPunct="1">
              <a:spcBef>
                <a:spcPct val="20000"/>
              </a:spcBef>
              <a:buClr>
                <a:schemeClr val="tx2"/>
              </a:buClr>
              <a:buSzPct val="70000"/>
              <a:buFont typeface="Wingdings 2" pitchFamily="18" charset="2"/>
              <a:buChar char=""/>
              <a:defRPr sz="2400" kern="1200" baseline="0">
                <a:solidFill>
                  <a:schemeClr val="tx1"/>
                </a:solidFill>
                <a:latin typeface="Bodoni MT" panose="02070603080606020203" pitchFamily="18" charset="0"/>
                <a:ea typeface="한컴 윤고딕 230" panose="02020603020101020101" pitchFamily="18" charset="-127"/>
                <a:cs typeface="+mn-cs"/>
              </a:defRPr>
            </a:lvl2pPr>
            <a:lvl3pPr marL="1287475" marR="0" indent="-257495" algn="l" defTabSz="102998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2">
                  <a:lumMod val="65000"/>
                  <a:lumOff val="35000"/>
                </a:schemeClr>
              </a:buClr>
              <a:buSzPct val="70000"/>
              <a:buFont typeface="Wingdings 2" pitchFamily="18" charset="2"/>
              <a:buChar char=""/>
              <a:tabLst/>
              <a:defRPr sz="2400" kern="1200" baseline="0">
                <a:solidFill>
                  <a:schemeClr val="tx1"/>
                </a:solidFill>
                <a:latin typeface="Bodoni MT" panose="02070603080606020203" pitchFamily="18" charset="0"/>
                <a:ea typeface="한컴 윤고딕 230" panose="02020603020101020101" pitchFamily="18" charset="-127"/>
                <a:cs typeface="+mn-cs"/>
              </a:defRPr>
            </a:lvl3pPr>
            <a:lvl4pPr marL="1802465" marR="0" indent="-257495" algn="l" defTabSz="102998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100000"/>
              <a:buFont typeface="Wingdings 2" pitchFamily="18" charset="2"/>
              <a:buChar char=""/>
              <a:tabLst/>
              <a:defRPr sz="2400" i="0" kern="1200" baseline="0">
                <a:solidFill>
                  <a:schemeClr val="tx1"/>
                </a:solidFill>
                <a:latin typeface="Bodoni MT" panose="02070603080606020203" pitchFamily="18" charset="0"/>
                <a:ea typeface="한컴 윤고딕 230" panose="02020603020101020101" pitchFamily="18" charset="-127"/>
                <a:cs typeface="+mn-cs"/>
              </a:defRPr>
            </a:lvl4pPr>
            <a:lvl5pPr marL="2317455" marR="0" indent="-257495" algn="l" defTabSz="102998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6"/>
              </a:buClr>
              <a:buSzPct val="100000"/>
              <a:buFont typeface="Wingdings 2" pitchFamily="18" charset="2"/>
              <a:buChar char="¡"/>
              <a:tabLst/>
              <a:defRPr sz="2400" kern="1200" baseline="0">
                <a:solidFill>
                  <a:schemeClr val="tx1"/>
                </a:solidFill>
                <a:latin typeface="Bodoni MT" panose="02070603080606020203" pitchFamily="18" charset="0"/>
                <a:ea typeface="한컴 윤고딕 230" panose="02020603020101020101" pitchFamily="18" charset="-127"/>
                <a:cs typeface="+mn-cs"/>
              </a:defRPr>
            </a:lvl5pPr>
            <a:lvl6pPr marL="2832445" indent="-257495" algn="l" defTabSz="102998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47436" indent="-257495" algn="l" defTabSz="102998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62426" indent="-257495" algn="l" defTabSz="102998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77416" indent="-257495" algn="l" defTabSz="102998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>
                <a:cs typeface="함초롬바탕"/>
              </a:rPr>
              <a:t>인접 행렬의 표현</a:t>
            </a:r>
            <a:endParaRPr lang="en-US" altLang="ko-KR" dirty="0" smtClean="0">
              <a:cs typeface="함초롬바탕"/>
            </a:endParaRPr>
          </a:p>
          <a:p>
            <a:endParaRPr lang="en-US" altLang="ko-KR" dirty="0">
              <a:cs typeface="함초롬바탕"/>
            </a:endParaRPr>
          </a:p>
          <a:p>
            <a:endParaRPr lang="en-US" altLang="ko-KR" dirty="0" smtClean="0">
              <a:cs typeface="함초롬바탕"/>
            </a:endParaRPr>
          </a:p>
          <a:p>
            <a:endParaRPr lang="en-US" altLang="ko-KR" dirty="0">
              <a:cs typeface="함초롬바탕"/>
            </a:endParaRPr>
          </a:p>
          <a:p>
            <a:endParaRPr lang="en-US" altLang="ko-KR" dirty="0" smtClean="0">
              <a:cs typeface="함초롬바탕"/>
            </a:endParaRPr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 smtClean="0"/>
              <a:t>정점에 부여된 번호 외에 정점의 데이터가 별도로 존재하면 데이터를 저장한 배열 필드를 추가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64711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데이터 구조</a:t>
            </a:r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13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solidFill>
                  <a:srgbClr val="231F20"/>
                </a:solidFill>
                <a:latin typeface="+mj-ea"/>
                <a:cs typeface="바탕"/>
              </a:rPr>
              <a:t>배열 그래프</a:t>
            </a:r>
            <a:r>
              <a:rPr lang="en-US" altLang="ko-KR" dirty="0">
                <a:solidFill>
                  <a:srgbClr val="231F20"/>
                </a:solidFill>
                <a:latin typeface="+mj-ea"/>
                <a:cs typeface="바탕"/>
              </a:rPr>
              <a:t>:</a:t>
            </a:r>
            <a:r>
              <a:rPr lang="ko-KR" altLang="en-US" dirty="0">
                <a:solidFill>
                  <a:srgbClr val="231F20"/>
                </a:solidFill>
                <a:latin typeface="+mj-ea"/>
                <a:cs typeface="바탕"/>
              </a:rPr>
              <a:t> </a:t>
            </a:r>
            <a:r>
              <a:rPr lang="ko-KR" altLang="en-US" dirty="0" smtClean="0">
                <a:solidFill>
                  <a:srgbClr val="231F20"/>
                </a:solidFill>
                <a:latin typeface="+mj-ea"/>
                <a:cs typeface="바탕"/>
              </a:rPr>
              <a:t>함수</a:t>
            </a:r>
            <a:r>
              <a:rPr lang="en-US" altLang="ko-KR" dirty="0" smtClean="0">
                <a:solidFill>
                  <a:srgbClr val="231F20"/>
                </a:solidFill>
                <a:latin typeface="+mj-ea"/>
                <a:cs typeface="바탕"/>
              </a:rPr>
              <a:t>(</a:t>
            </a:r>
            <a:r>
              <a:rPr lang="en-US" altLang="ko-KR" dirty="0" smtClean="0">
                <a:solidFill>
                  <a:srgbClr val="231F20"/>
                </a:solidFill>
                <a:latin typeface="+mj-ea"/>
                <a:cs typeface="바탕"/>
              </a:rPr>
              <a:t>1/4)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050" y="1219200"/>
            <a:ext cx="8477250" cy="5676900"/>
          </a:xfrm>
          <a:prstGeom prst="rect">
            <a:avLst/>
          </a:prstGeom>
        </p:spPr>
      </p:pic>
      <p:sp>
        <p:nvSpPr>
          <p:cNvPr id="6" name="타원형 설명선 5"/>
          <p:cNvSpPr/>
          <p:nvPr/>
        </p:nvSpPr>
        <p:spPr>
          <a:xfrm>
            <a:off x="6209136" y="1539186"/>
            <a:ext cx="2217314" cy="761301"/>
          </a:xfrm>
          <a:prstGeom prst="wedgeEllipseCallout">
            <a:avLst>
              <a:gd name="adj1" fmla="val 42058"/>
              <a:gd name="adj2" fmla="val 23772"/>
            </a:avLst>
          </a:prstGeom>
          <a:gradFill flip="none" rotWithShape="1">
            <a:gsLst>
              <a:gs pos="0">
                <a:srgbClr val="CCFFFF"/>
              </a:gs>
              <a:gs pos="35000">
                <a:srgbClr val="CCFFFF"/>
              </a:gs>
              <a:gs pos="100000">
                <a:srgbClr val="CCFFFF"/>
              </a:gs>
            </a:gsLst>
            <a:path path="circle">
              <a:fillToRect l="100000" t="100000"/>
            </a:path>
            <a:tileRect r="-100000" b="-100000"/>
          </a:gra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rgbClr val="002060"/>
                </a:solidFill>
                <a:cs typeface="함초롬바탕"/>
              </a:rPr>
              <a:t>무방향</a:t>
            </a:r>
            <a:r>
              <a:rPr lang="ko-KR" altLang="en-US" dirty="0" smtClean="0">
                <a:solidFill>
                  <a:srgbClr val="002060"/>
                </a:solidFill>
                <a:cs typeface="함초롬바탕"/>
              </a:rPr>
              <a:t> 그래프 함수</a:t>
            </a:r>
            <a:endParaRPr lang="ko-KR" altLang="en-US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5592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데이터 구조</a:t>
            </a:r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14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solidFill>
                  <a:srgbClr val="231F20"/>
                </a:solidFill>
                <a:latin typeface="+mj-ea"/>
                <a:cs typeface="바탕"/>
              </a:rPr>
              <a:t>배열 그래프</a:t>
            </a:r>
            <a:r>
              <a:rPr lang="en-US" altLang="ko-KR" dirty="0">
                <a:solidFill>
                  <a:srgbClr val="231F20"/>
                </a:solidFill>
                <a:latin typeface="+mj-ea"/>
                <a:cs typeface="바탕"/>
              </a:rPr>
              <a:t>:</a:t>
            </a:r>
            <a:r>
              <a:rPr lang="ko-KR" altLang="en-US" dirty="0">
                <a:solidFill>
                  <a:srgbClr val="231F20"/>
                </a:solidFill>
                <a:latin typeface="+mj-ea"/>
                <a:cs typeface="바탕"/>
              </a:rPr>
              <a:t> </a:t>
            </a:r>
            <a:r>
              <a:rPr lang="ko-KR" altLang="en-US" dirty="0" smtClean="0">
                <a:solidFill>
                  <a:srgbClr val="231F20"/>
                </a:solidFill>
                <a:latin typeface="+mj-ea"/>
                <a:cs typeface="바탕"/>
              </a:rPr>
              <a:t>함수</a:t>
            </a:r>
            <a:r>
              <a:rPr lang="en-US" altLang="ko-KR" dirty="0" smtClean="0">
                <a:solidFill>
                  <a:srgbClr val="231F20"/>
                </a:solidFill>
                <a:latin typeface="+mj-ea"/>
                <a:cs typeface="바탕"/>
              </a:rPr>
              <a:t>(</a:t>
            </a:r>
            <a:r>
              <a:rPr lang="en-US" altLang="ko-KR" dirty="0" smtClean="0">
                <a:solidFill>
                  <a:srgbClr val="231F20"/>
                </a:solidFill>
                <a:latin typeface="+mj-ea"/>
                <a:cs typeface="바탕"/>
              </a:rPr>
              <a:t>2/4)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050" y="1202980"/>
            <a:ext cx="8467725" cy="602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771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데이터 구조</a:t>
            </a:r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15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solidFill>
                  <a:srgbClr val="231F20"/>
                </a:solidFill>
                <a:latin typeface="+mj-ea"/>
                <a:cs typeface="바탕"/>
              </a:rPr>
              <a:t>배열 그래프</a:t>
            </a:r>
            <a:r>
              <a:rPr lang="en-US" altLang="ko-KR" dirty="0">
                <a:solidFill>
                  <a:srgbClr val="231F20"/>
                </a:solidFill>
                <a:latin typeface="+mj-ea"/>
                <a:cs typeface="바탕"/>
              </a:rPr>
              <a:t>:</a:t>
            </a:r>
            <a:r>
              <a:rPr lang="ko-KR" altLang="en-US" dirty="0">
                <a:solidFill>
                  <a:srgbClr val="231F20"/>
                </a:solidFill>
                <a:latin typeface="+mj-ea"/>
                <a:cs typeface="바탕"/>
              </a:rPr>
              <a:t> </a:t>
            </a:r>
            <a:r>
              <a:rPr lang="ko-KR" altLang="en-US" dirty="0" smtClean="0">
                <a:solidFill>
                  <a:srgbClr val="231F20"/>
                </a:solidFill>
                <a:latin typeface="+mj-ea"/>
                <a:cs typeface="바탕"/>
              </a:rPr>
              <a:t>함수</a:t>
            </a:r>
            <a:r>
              <a:rPr lang="en-US" altLang="ko-KR" dirty="0" smtClean="0">
                <a:solidFill>
                  <a:srgbClr val="231F20"/>
                </a:solidFill>
                <a:latin typeface="+mj-ea"/>
                <a:cs typeface="바탕"/>
              </a:rPr>
              <a:t>(3/3)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456" y="304800"/>
            <a:ext cx="8505825" cy="478155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737" y="5410200"/>
            <a:ext cx="7896225" cy="2165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616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데이터 구조</a:t>
            </a:r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16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solidFill>
                  <a:srgbClr val="231F20"/>
                </a:solidFill>
                <a:latin typeface="+mj-ea"/>
                <a:cs typeface="바탕"/>
              </a:rPr>
              <a:t>배열 그래프</a:t>
            </a:r>
            <a:r>
              <a:rPr lang="en-US" altLang="ko-KR" dirty="0">
                <a:solidFill>
                  <a:srgbClr val="231F20"/>
                </a:solidFill>
                <a:latin typeface="+mj-ea"/>
                <a:cs typeface="바탕"/>
              </a:rPr>
              <a:t>:</a:t>
            </a:r>
            <a:r>
              <a:rPr lang="ko-KR" altLang="en-US" dirty="0">
                <a:solidFill>
                  <a:srgbClr val="231F20"/>
                </a:solidFill>
                <a:latin typeface="+mj-ea"/>
                <a:cs typeface="바탕"/>
              </a:rPr>
              <a:t> </a:t>
            </a:r>
            <a:r>
              <a:rPr lang="ko-KR" altLang="en-US" dirty="0" smtClean="0">
                <a:solidFill>
                  <a:srgbClr val="231F20"/>
                </a:solidFill>
                <a:latin typeface="+mj-ea"/>
                <a:cs typeface="바탕"/>
              </a:rPr>
              <a:t>함수</a:t>
            </a:r>
            <a:r>
              <a:rPr lang="en-US" altLang="ko-KR" dirty="0" smtClean="0">
                <a:solidFill>
                  <a:srgbClr val="231F20"/>
                </a:solidFill>
                <a:latin typeface="+mj-ea"/>
                <a:cs typeface="바탕"/>
              </a:rPr>
              <a:t>(4/4)</a:t>
            </a:r>
            <a:endParaRPr lang="ko-KR" altLang="en-US" dirty="0"/>
          </a:p>
        </p:txBody>
      </p:sp>
      <p:grpSp>
        <p:nvGrpSpPr>
          <p:cNvPr id="8" name="그룹 7"/>
          <p:cNvGrpSpPr/>
          <p:nvPr/>
        </p:nvGrpSpPr>
        <p:grpSpPr>
          <a:xfrm>
            <a:off x="196850" y="1524000"/>
            <a:ext cx="8477250" cy="5070232"/>
            <a:chOff x="654050" y="1143000"/>
            <a:chExt cx="8477250" cy="5070232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4050" y="1143000"/>
              <a:ext cx="8477250" cy="1600200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7470" y="2708032"/>
              <a:ext cx="8458200" cy="3505200"/>
            </a:xfrm>
            <a:prstGeom prst="rect">
              <a:avLst/>
            </a:prstGeom>
          </p:spPr>
        </p:pic>
      </p:grpSp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1546" y="1524000"/>
            <a:ext cx="4581525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269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데이터 구조</a:t>
            </a:r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17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>
                <a:solidFill>
                  <a:srgbClr val="231F20"/>
                </a:solidFill>
                <a:latin typeface="+mj-ea"/>
                <a:cs typeface="바탕"/>
              </a:rPr>
              <a:t>연결된 그래프</a:t>
            </a:r>
            <a:r>
              <a:rPr lang="en-US" altLang="ko-KR" dirty="0" smtClean="0">
                <a:solidFill>
                  <a:srgbClr val="231F20"/>
                </a:solidFill>
                <a:latin typeface="+mj-ea"/>
                <a:cs typeface="바탕"/>
              </a:rPr>
              <a:t>:</a:t>
            </a:r>
            <a:r>
              <a:rPr lang="ko-KR" altLang="en-US" dirty="0" smtClean="0">
                <a:solidFill>
                  <a:srgbClr val="231F20"/>
                </a:solidFill>
                <a:latin typeface="+mj-ea"/>
                <a:cs typeface="바탕"/>
              </a:rPr>
              <a:t> 인접 리스트</a:t>
            </a:r>
            <a:r>
              <a:rPr lang="en-US" altLang="ko-KR" dirty="0" smtClean="0">
                <a:solidFill>
                  <a:srgbClr val="231F20"/>
                </a:solidFill>
                <a:latin typeface="+mj-ea"/>
                <a:cs typeface="바탕"/>
              </a:rPr>
              <a:t>(1/2)</a:t>
            </a:r>
            <a:endParaRPr lang="ko-KR" altLang="en-US" dirty="0"/>
          </a:p>
        </p:txBody>
      </p:sp>
      <p:sp>
        <p:nvSpPr>
          <p:cNvPr id="7" name="내용 개체 틀 3"/>
          <p:cNvSpPr>
            <a:spLocks noGrp="1"/>
          </p:cNvSpPr>
          <p:nvPr>
            <p:ph idx="1"/>
          </p:nvPr>
        </p:nvSpPr>
        <p:spPr>
          <a:xfrm>
            <a:off x="349250" y="1191058"/>
            <a:ext cx="9601199" cy="2390341"/>
          </a:xfrm>
        </p:spPr>
        <p:txBody>
          <a:bodyPr>
            <a:normAutofit fontScale="92500"/>
          </a:bodyPr>
          <a:lstStyle/>
          <a:p>
            <a:r>
              <a:rPr lang="ko-KR" altLang="en-US" dirty="0"/>
              <a:t>인접 리스트</a:t>
            </a:r>
            <a:r>
              <a:rPr lang="en-US" altLang="ko-KR" dirty="0"/>
              <a:t>(adjacency lists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dirty="0"/>
              <a:t>각 </a:t>
            </a:r>
            <a:r>
              <a:rPr lang="ko-KR" altLang="en-US" dirty="0" smtClean="0"/>
              <a:t>정점 별로 </a:t>
            </a:r>
            <a:r>
              <a:rPr lang="ko-KR" altLang="en-US" dirty="0"/>
              <a:t>인접한 정점들만 따로 모아 연결리스트로 </a:t>
            </a:r>
            <a:r>
              <a:rPr lang="ko-KR" altLang="en-US" dirty="0" smtClean="0"/>
              <a:t>관리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정점의 </a:t>
            </a:r>
            <a:r>
              <a:rPr lang="ko-KR" altLang="en-US" dirty="0"/>
              <a:t>수가 </a:t>
            </a:r>
            <a:r>
              <a:rPr lang="en-US" altLang="ko-KR" i="1" dirty="0" smtClean="0"/>
              <a:t>n</a:t>
            </a:r>
            <a:r>
              <a:rPr lang="ko-KR" altLang="en-US" dirty="0" smtClean="0"/>
              <a:t>이면 </a:t>
            </a:r>
            <a:r>
              <a:rPr lang="en-US" altLang="ko-KR" i="1" dirty="0" smtClean="0"/>
              <a:t>n</a:t>
            </a:r>
            <a:r>
              <a:rPr lang="ko-KR" altLang="en-US" dirty="0" smtClean="0"/>
              <a:t>개의 연결리스트</a:t>
            </a:r>
            <a:endParaRPr lang="en-US" altLang="ko-KR" dirty="0" smtClean="0"/>
          </a:p>
          <a:p>
            <a:pPr lvl="2"/>
            <a:r>
              <a:rPr lang="ko-KR" altLang="en-US" dirty="0"/>
              <a:t>각 연결리스트를 가리킬 </a:t>
            </a:r>
            <a:r>
              <a:rPr lang="ko-KR" altLang="en-US" dirty="0" smtClean="0"/>
              <a:t>헤드포인터들을 </a:t>
            </a:r>
            <a:r>
              <a:rPr lang="ko-KR" altLang="en-US" dirty="0"/>
              <a:t>하나로 묶을 포인터 배열이 </a:t>
            </a:r>
            <a:r>
              <a:rPr lang="ko-KR" altLang="en-US" dirty="0" smtClean="0"/>
              <a:t>필요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정점이 </a:t>
            </a:r>
            <a:r>
              <a:rPr lang="en-US" altLang="ko-KR" i="1" dirty="0" smtClean="0"/>
              <a:t>n</a:t>
            </a:r>
            <a:r>
              <a:rPr lang="ko-KR" altLang="en-US" dirty="0" smtClean="0"/>
              <a:t>개</a:t>
            </a:r>
            <a:r>
              <a:rPr lang="en-US" altLang="ko-KR" dirty="0" smtClean="0"/>
              <a:t>,</a:t>
            </a:r>
            <a:r>
              <a:rPr lang="ko-KR" altLang="en-US" dirty="0" smtClean="0"/>
              <a:t> 간선이 </a:t>
            </a:r>
            <a:r>
              <a:rPr lang="en-US" altLang="ko-KR" i="1" dirty="0" smtClean="0"/>
              <a:t>e</a:t>
            </a:r>
            <a:r>
              <a:rPr lang="ko-KR" altLang="en-US" dirty="0" smtClean="0"/>
              <a:t>개</a:t>
            </a:r>
            <a:r>
              <a:rPr lang="en-US" altLang="ko-KR" dirty="0" smtClean="0"/>
              <a:t>: </a:t>
            </a:r>
            <a:r>
              <a:rPr lang="ko-KR" altLang="en-US" dirty="0" smtClean="0"/>
              <a:t> </a:t>
            </a:r>
            <a:r>
              <a:rPr lang="en-US" altLang="ko-KR" i="1" dirty="0" smtClean="0">
                <a:solidFill>
                  <a:srgbClr val="C00000"/>
                </a:solidFill>
              </a:rPr>
              <a:t>Θ</a:t>
            </a:r>
            <a:r>
              <a:rPr lang="en-US" altLang="ko-KR" dirty="0" smtClean="0">
                <a:solidFill>
                  <a:srgbClr val="C00000"/>
                </a:solidFill>
                <a:cs typeface="함초롬바탕"/>
              </a:rPr>
              <a:t>(</a:t>
            </a:r>
            <a:r>
              <a:rPr lang="en-US" altLang="ko-KR" i="1" dirty="0" err="1" smtClean="0">
                <a:solidFill>
                  <a:srgbClr val="C00000"/>
                </a:solidFill>
                <a:cs typeface="Times New Roman"/>
              </a:rPr>
              <a:t>n</a:t>
            </a:r>
            <a:r>
              <a:rPr lang="en-US" altLang="ko-KR" dirty="0" err="1" smtClean="0">
                <a:solidFill>
                  <a:srgbClr val="C00000"/>
                </a:solidFill>
                <a:cs typeface="함초롬바탕"/>
              </a:rPr>
              <a:t>+</a:t>
            </a:r>
            <a:r>
              <a:rPr lang="en-US" altLang="ko-KR" i="1" dirty="0" err="1" smtClean="0">
                <a:solidFill>
                  <a:srgbClr val="C00000"/>
                </a:solidFill>
                <a:cs typeface="함초롬바탕"/>
              </a:rPr>
              <a:t>e</a:t>
            </a:r>
            <a:r>
              <a:rPr lang="en-US" altLang="ko-KR" dirty="0" smtClean="0">
                <a:solidFill>
                  <a:srgbClr val="C00000"/>
                </a:solidFill>
                <a:cs typeface="함초롬바탕"/>
              </a:rPr>
              <a:t>) </a:t>
            </a:r>
            <a:r>
              <a:rPr lang="en-US" altLang="ko-KR" dirty="0" smtClean="0">
                <a:solidFill>
                  <a:srgbClr val="C00000"/>
                </a:solidFill>
                <a:cs typeface="함초롬바탕"/>
                <a:sym typeface="Wingdings" panose="05000000000000000000" pitchFamily="2" charset="2"/>
              </a:rPr>
              <a:t></a:t>
            </a:r>
            <a:r>
              <a:rPr lang="ko-KR" altLang="en-US" dirty="0" smtClean="0">
                <a:solidFill>
                  <a:srgbClr val="C00000"/>
                </a:solidFill>
                <a:cs typeface="함초롬바탕"/>
              </a:rPr>
              <a:t>최소</a:t>
            </a:r>
            <a:r>
              <a:rPr lang="en-US" altLang="ko-KR" i="1" dirty="0" smtClean="0">
                <a:solidFill>
                  <a:srgbClr val="C00000"/>
                </a:solidFill>
              </a:rPr>
              <a:t> Θ</a:t>
            </a:r>
            <a:r>
              <a:rPr lang="en-US" altLang="ko-KR" dirty="0" smtClean="0">
                <a:solidFill>
                  <a:srgbClr val="C00000"/>
                </a:solidFill>
                <a:cs typeface="함초롬바탕"/>
              </a:rPr>
              <a:t>(</a:t>
            </a:r>
            <a:r>
              <a:rPr lang="en-US" altLang="ko-KR" i="1" dirty="0" smtClean="0">
                <a:solidFill>
                  <a:srgbClr val="C00000"/>
                </a:solidFill>
                <a:cs typeface="Times New Roman"/>
              </a:rPr>
              <a:t>n</a:t>
            </a:r>
            <a:r>
              <a:rPr lang="en-US" altLang="ko-KR" dirty="0" smtClean="0">
                <a:solidFill>
                  <a:srgbClr val="C00000"/>
                </a:solidFill>
                <a:cs typeface="함초롬바탕"/>
              </a:rPr>
              <a:t>),</a:t>
            </a:r>
            <a:r>
              <a:rPr lang="ko-KR" altLang="en-US" dirty="0" smtClean="0">
                <a:solidFill>
                  <a:srgbClr val="C00000"/>
                </a:solidFill>
                <a:cs typeface="함초롬바탕"/>
              </a:rPr>
              <a:t> 최대</a:t>
            </a:r>
            <a:r>
              <a:rPr lang="en-US" altLang="ko-KR" dirty="0" smtClean="0">
                <a:solidFill>
                  <a:srgbClr val="C00000"/>
                </a:solidFill>
                <a:cs typeface="함초롬바탕"/>
              </a:rPr>
              <a:t> </a:t>
            </a:r>
            <a:r>
              <a:rPr lang="en-US" altLang="ko-KR" i="1" dirty="0" smtClean="0">
                <a:solidFill>
                  <a:srgbClr val="C00000"/>
                </a:solidFill>
              </a:rPr>
              <a:t>Θ</a:t>
            </a:r>
            <a:r>
              <a:rPr lang="en-US" altLang="ko-KR" dirty="0" smtClean="0">
                <a:solidFill>
                  <a:srgbClr val="C00000"/>
                </a:solidFill>
                <a:cs typeface="함초롬바탕"/>
              </a:rPr>
              <a:t>(</a:t>
            </a:r>
            <a:r>
              <a:rPr lang="en-US" altLang="ko-KR" i="1" dirty="0" smtClean="0">
                <a:solidFill>
                  <a:srgbClr val="C00000"/>
                </a:solidFill>
                <a:cs typeface="Times New Roman"/>
              </a:rPr>
              <a:t>n</a:t>
            </a:r>
            <a:r>
              <a:rPr lang="en-US" altLang="ko-KR" baseline="30000" dirty="0" smtClean="0">
                <a:solidFill>
                  <a:srgbClr val="C00000"/>
                </a:solidFill>
                <a:cs typeface="Times New Roman"/>
              </a:rPr>
              <a:t>2</a:t>
            </a:r>
            <a:r>
              <a:rPr lang="en-US" altLang="ko-KR" dirty="0" smtClean="0">
                <a:solidFill>
                  <a:srgbClr val="C00000"/>
                </a:solidFill>
                <a:cs typeface="함초롬바탕"/>
              </a:rPr>
              <a:t>)</a:t>
            </a:r>
            <a:r>
              <a:rPr lang="ko-KR" altLang="en-US" dirty="0" smtClean="0">
                <a:solidFill>
                  <a:srgbClr val="C00000"/>
                </a:solidFill>
              </a:rPr>
              <a:t> </a:t>
            </a:r>
            <a:r>
              <a:rPr lang="ko-KR" altLang="en-US" dirty="0">
                <a:solidFill>
                  <a:srgbClr val="C00000"/>
                </a:solidFill>
              </a:rPr>
              <a:t>메모리</a:t>
            </a:r>
            <a:r>
              <a:rPr lang="ko-KR" altLang="en-US" dirty="0"/>
              <a:t>를 </a:t>
            </a:r>
            <a:r>
              <a:rPr lang="ko-KR" altLang="en-US" dirty="0" smtClean="0"/>
              <a:t>필요</a:t>
            </a:r>
            <a:endParaRPr lang="en-US" altLang="ko-KR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3725" y="3505200"/>
            <a:ext cx="6833970" cy="4211396"/>
          </a:xfrm>
          <a:prstGeom prst="rect">
            <a:avLst/>
          </a:prstGeom>
        </p:spPr>
      </p:pic>
      <p:sp>
        <p:nvSpPr>
          <p:cNvPr id="9" name="내용 개체 틀 3"/>
          <p:cNvSpPr txBox="1">
            <a:spLocks/>
          </p:cNvSpPr>
          <p:nvPr/>
        </p:nvSpPr>
        <p:spPr bwMode="gray">
          <a:xfrm>
            <a:off x="6902450" y="5309509"/>
            <a:ext cx="3272692" cy="1993872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386243" indent="-386243" algn="l" defTabSz="1029980" rtl="0" eaLnBrk="1" latinLnBrk="1" hangingPunct="1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q"/>
              <a:defRPr sz="2800" kern="1200" baseline="0">
                <a:solidFill>
                  <a:schemeClr val="tx1"/>
                </a:solidFill>
                <a:latin typeface="Bodoni MT" panose="02070603080606020203" pitchFamily="18" charset="0"/>
                <a:ea typeface="한컴 윤고딕 230" panose="02020603020101020101" pitchFamily="18" charset="-127"/>
                <a:cs typeface="+mn-cs"/>
              </a:defRPr>
            </a:lvl1pPr>
            <a:lvl2pPr marL="836859" indent="-321869" algn="l" defTabSz="1029980" rtl="0" eaLnBrk="1" latinLnBrk="1" hangingPunct="1">
              <a:spcBef>
                <a:spcPct val="20000"/>
              </a:spcBef>
              <a:buClr>
                <a:schemeClr val="tx2"/>
              </a:buClr>
              <a:buSzPct val="70000"/>
              <a:buFont typeface="Wingdings 2" pitchFamily="18" charset="2"/>
              <a:buChar char=""/>
              <a:defRPr sz="2400" kern="1200" baseline="0">
                <a:solidFill>
                  <a:schemeClr val="tx1"/>
                </a:solidFill>
                <a:latin typeface="Bodoni MT" panose="02070603080606020203" pitchFamily="18" charset="0"/>
                <a:ea typeface="한컴 윤고딕 230" panose="02020603020101020101" pitchFamily="18" charset="-127"/>
                <a:cs typeface="+mn-cs"/>
              </a:defRPr>
            </a:lvl2pPr>
            <a:lvl3pPr marL="1287475" marR="0" indent="-257495" algn="l" defTabSz="102998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2">
                  <a:lumMod val="65000"/>
                  <a:lumOff val="35000"/>
                </a:schemeClr>
              </a:buClr>
              <a:buSzPct val="70000"/>
              <a:buFont typeface="Wingdings 2" pitchFamily="18" charset="2"/>
              <a:buChar char=""/>
              <a:tabLst/>
              <a:defRPr sz="2400" kern="1200" baseline="0">
                <a:solidFill>
                  <a:schemeClr val="tx1"/>
                </a:solidFill>
                <a:latin typeface="Bodoni MT" panose="02070603080606020203" pitchFamily="18" charset="0"/>
                <a:ea typeface="한컴 윤고딕 230" panose="02020603020101020101" pitchFamily="18" charset="-127"/>
                <a:cs typeface="+mn-cs"/>
              </a:defRPr>
            </a:lvl3pPr>
            <a:lvl4pPr marL="1802465" marR="0" indent="-257495" algn="l" defTabSz="102998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100000"/>
              <a:buFont typeface="Wingdings 2" pitchFamily="18" charset="2"/>
              <a:buChar char=""/>
              <a:tabLst/>
              <a:defRPr sz="2400" i="0" kern="1200" baseline="0">
                <a:solidFill>
                  <a:schemeClr val="tx1"/>
                </a:solidFill>
                <a:latin typeface="Bodoni MT" panose="02070603080606020203" pitchFamily="18" charset="0"/>
                <a:ea typeface="한컴 윤고딕 230" panose="02020603020101020101" pitchFamily="18" charset="-127"/>
                <a:cs typeface="+mn-cs"/>
              </a:defRPr>
            </a:lvl4pPr>
            <a:lvl5pPr marL="2317455" marR="0" indent="-257495" algn="l" defTabSz="102998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6"/>
              </a:buClr>
              <a:buSzPct val="100000"/>
              <a:buFont typeface="Wingdings 2" pitchFamily="18" charset="2"/>
              <a:buChar char="¡"/>
              <a:tabLst/>
              <a:defRPr sz="2400" kern="1200" baseline="0">
                <a:solidFill>
                  <a:schemeClr val="tx1"/>
                </a:solidFill>
                <a:latin typeface="Bodoni MT" panose="02070603080606020203" pitchFamily="18" charset="0"/>
                <a:ea typeface="한컴 윤고딕 230" panose="02020603020101020101" pitchFamily="18" charset="-127"/>
                <a:cs typeface="+mn-cs"/>
              </a:defRPr>
            </a:lvl5pPr>
            <a:lvl6pPr marL="2832445" indent="-257495" algn="l" defTabSz="102998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47436" indent="-257495" algn="l" defTabSz="102998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62426" indent="-257495" algn="l" defTabSz="102998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77416" indent="-257495" algn="l" defTabSz="102998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000" dirty="0" smtClean="0"/>
              <a:t>두 정점의 인접여부 </a:t>
            </a:r>
            <a:r>
              <a:rPr lang="en-US" altLang="ko-KR" sz="2000" dirty="0" smtClean="0"/>
              <a:t>: </a:t>
            </a:r>
            <a:r>
              <a:rPr lang="en-US" altLang="ko-KR" sz="2000" i="1" dirty="0" smtClean="0"/>
              <a:t>O</a:t>
            </a:r>
            <a:r>
              <a:rPr lang="en-US" altLang="ko-KR" sz="2000" dirty="0" smtClean="0"/>
              <a:t>(</a:t>
            </a:r>
            <a:r>
              <a:rPr lang="en-US" altLang="ko-KR" sz="2000" i="1" dirty="0" smtClean="0"/>
              <a:t>e</a:t>
            </a:r>
            <a:r>
              <a:rPr lang="en-US" altLang="ko-KR" sz="2000" dirty="0" smtClean="0"/>
              <a:t>)</a:t>
            </a:r>
          </a:p>
          <a:p>
            <a:pPr marL="0" indent="0">
              <a:buFont typeface="Wingdings" pitchFamily="2" charset="2"/>
              <a:buNone/>
            </a:pPr>
            <a:r>
              <a:rPr lang="ko-KR" altLang="en-US" sz="2000" dirty="0" smtClean="0"/>
              <a:t>정점 </a:t>
            </a:r>
            <a:r>
              <a:rPr lang="en-US" altLang="ko-KR" sz="2000" i="1" dirty="0" err="1" smtClean="0"/>
              <a:t>i</a:t>
            </a:r>
            <a:r>
              <a:rPr lang="ko-KR" altLang="en-US" sz="2000" dirty="0" smtClean="0"/>
              <a:t>의 차수 계산</a:t>
            </a:r>
            <a:endParaRPr lang="en-US" altLang="ko-KR" sz="2000" dirty="0" smtClean="0"/>
          </a:p>
          <a:p>
            <a:pPr marL="0" indent="0">
              <a:buNone/>
            </a:pPr>
            <a:r>
              <a:rPr lang="ko-KR" altLang="en-US" sz="2000" dirty="0" smtClean="0"/>
              <a:t>    </a:t>
            </a:r>
            <a:r>
              <a:rPr lang="ko-KR" altLang="en-US" sz="2000" dirty="0" err="1" smtClean="0"/>
              <a:t>무방향</a:t>
            </a:r>
            <a:r>
              <a:rPr lang="en-US" altLang="ko-KR" sz="2000" dirty="0" smtClean="0"/>
              <a:t>: </a:t>
            </a:r>
            <a:r>
              <a:rPr lang="en-US" altLang="ko-KR" sz="2000" i="1" dirty="0"/>
              <a:t>O</a:t>
            </a:r>
            <a:r>
              <a:rPr lang="en-US" altLang="ko-KR" sz="2000" dirty="0"/>
              <a:t>(</a:t>
            </a:r>
            <a:r>
              <a:rPr lang="en-US" altLang="ko-KR" sz="2000" i="1" dirty="0"/>
              <a:t>e</a:t>
            </a:r>
            <a:r>
              <a:rPr lang="en-US" altLang="ko-KR" sz="2000" dirty="0"/>
              <a:t>)</a:t>
            </a:r>
            <a:endParaRPr lang="en-US" altLang="ko-KR" sz="2000" dirty="0" smtClean="0"/>
          </a:p>
          <a:p>
            <a:pPr marL="0" indent="0">
              <a:buNone/>
            </a:pPr>
            <a:r>
              <a:rPr lang="ko-KR" altLang="en-US" sz="2000" dirty="0" smtClean="0"/>
              <a:t>    방향</a:t>
            </a:r>
            <a:r>
              <a:rPr lang="en-US" altLang="ko-KR" sz="2000" dirty="0" smtClean="0"/>
              <a:t>: </a:t>
            </a:r>
            <a:r>
              <a:rPr lang="ko-KR" altLang="en-US" sz="2000" dirty="0" smtClean="0"/>
              <a:t>진입</a:t>
            </a:r>
            <a:r>
              <a:rPr lang="en-US" altLang="ko-KR" sz="2000" i="1" dirty="0" smtClean="0"/>
              <a:t> Θ</a:t>
            </a:r>
            <a:r>
              <a:rPr lang="en-US" altLang="ko-KR" sz="2000" dirty="0" smtClean="0"/>
              <a:t>(</a:t>
            </a:r>
            <a:r>
              <a:rPr lang="en-US" altLang="ko-KR" sz="2000" i="1" dirty="0" err="1" smtClean="0"/>
              <a:t>n+e</a:t>
            </a:r>
            <a:r>
              <a:rPr lang="en-US" altLang="ko-KR" sz="2000" dirty="0"/>
              <a:t>)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진출</a:t>
            </a:r>
            <a:r>
              <a:rPr lang="en-US" altLang="ko-KR" sz="2000" dirty="0" smtClean="0"/>
              <a:t> </a:t>
            </a:r>
            <a:r>
              <a:rPr lang="en-US" altLang="ko-KR" sz="2000" i="1" dirty="0"/>
              <a:t>O</a:t>
            </a:r>
            <a:r>
              <a:rPr lang="en-US" altLang="ko-KR" sz="2000" dirty="0"/>
              <a:t>(</a:t>
            </a:r>
            <a:r>
              <a:rPr lang="en-US" altLang="ko-KR" sz="2000" i="1" dirty="0"/>
              <a:t>e</a:t>
            </a:r>
            <a:r>
              <a:rPr lang="en-US" altLang="ko-KR" sz="2000" dirty="0"/>
              <a:t>)</a:t>
            </a:r>
            <a:endParaRPr lang="en-US" altLang="ko-KR" sz="2000" dirty="0" smtClean="0"/>
          </a:p>
          <a:p>
            <a:pPr marL="0" indent="0">
              <a:buNone/>
            </a:pPr>
            <a:r>
              <a:rPr lang="ko-KR" altLang="en-US" sz="2000" dirty="0" smtClean="0"/>
              <a:t>총 간선 수 계산 </a:t>
            </a:r>
            <a:r>
              <a:rPr lang="en-US" altLang="ko-KR" sz="2000" dirty="0" smtClean="0"/>
              <a:t>: </a:t>
            </a:r>
            <a:r>
              <a:rPr lang="en-US" altLang="ko-KR" sz="2000" i="1" dirty="0"/>
              <a:t>Θ</a:t>
            </a:r>
            <a:r>
              <a:rPr lang="en-US" altLang="ko-KR" sz="2000" dirty="0" smtClean="0"/>
              <a:t>(</a:t>
            </a:r>
            <a:r>
              <a:rPr lang="en-US" altLang="ko-KR" sz="2000" i="1" dirty="0" err="1" smtClean="0"/>
              <a:t>n+e</a:t>
            </a:r>
            <a:r>
              <a:rPr lang="en-US" altLang="ko-KR" sz="2000" dirty="0" smtClean="0"/>
              <a:t>)</a:t>
            </a:r>
            <a:endParaRPr lang="en-US" altLang="ko-KR" sz="2000" dirty="0" smtClean="0"/>
          </a:p>
        </p:txBody>
      </p:sp>
    </p:spTree>
    <p:extLst>
      <p:ext uri="{BB962C8B-B14F-4D97-AF65-F5344CB8AC3E}">
        <p14:creationId xmlns:p14="http://schemas.microsoft.com/office/powerpoint/2010/main" val="1966507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데이터 구조</a:t>
            </a:r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18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solidFill>
                  <a:srgbClr val="231F20"/>
                </a:solidFill>
                <a:latin typeface="+mj-ea"/>
                <a:cs typeface="바탕"/>
              </a:rPr>
              <a:t>연결된 그래프</a:t>
            </a:r>
            <a:r>
              <a:rPr lang="en-US" altLang="ko-KR" dirty="0">
                <a:solidFill>
                  <a:srgbClr val="231F20"/>
                </a:solidFill>
                <a:latin typeface="+mj-ea"/>
                <a:cs typeface="바탕"/>
              </a:rPr>
              <a:t>:</a:t>
            </a:r>
            <a:r>
              <a:rPr lang="ko-KR" altLang="en-US" dirty="0">
                <a:solidFill>
                  <a:srgbClr val="231F20"/>
                </a:solidFill>
                <a:latin typeface="+mj-ea"/>
                <a:cs typeface="바탕"/>
              </a:rPr>
              <a:t> 인접 리스트</a:t>
            </a:r>
            <a:r>
              <a:rPr lang="en-US" altLang="ko-KR" dirty="0" smtClean="0">
                <a:solidFill>
                  <a:srgbClr val="231F20"/>
                </a:solidFill>
                <a:latin typeface="+mj-ea"/>
                <a:cs typeface="바탕"/>
              </a:rPr>
              <a:t>(2/2</a:t>
            </a:r>
            <a:r>
              <a:rPr lang="en-US" altLang="ko-KR" dirty="0">
                <a:solidFill>
                  <a:srgbClr val="231F20"/>
                </a:solidFill>
                <a:latin typeface="+mj-ea"/>
                <a:cs typeface="바탕"/>
              </a:rPr>
              <a:t>)</a:t>
            </a:r>
            <a:endParaRPr lang="ko-KR" altLang="en-US" dirty="0"/>
          </a:p>
        </p:txBody>
      </p:sp>
      <p:sp>
        <p:nvSpPr>
          <p:cNvPr id="7" name="내용 개체 틀 3"/>
          <p:cNvSpPr txBox="1">
            <a:spLocks/>
          </p:cNvSpPr>
          <p:nvPr/>
        </p:nvSpPr>
        <p:spPr bwMode="gray">
          <a:xfrm>
            <a:off x="196850" y="1371600"/>
            <a:ext cx="9601199" cy="5791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6243" indent="-386243" algn="l" defTabSz="1029980" rtl="0" eaLnBrk="1" latinLnBrk="1" hangingPunct="1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q"/>
              <a:defRPr sz="2800" kern="1200" baseline="0">
                <a:solidFill>
                  <a:schemeClr val="tx1"/>
                </a:solidFill>
                <a:latin typeface="Bodoni MT" panose="02070603080606020203" pitchFamily="18" charset="0"/>
                <a:ea typeface="한컴 윤고딕 230" panose="02020603020101020101" pitchFamily="18" charset="-127"/>
                <a:cs typeface="+mn-cs"/>
              </a:defRPr>
            </a:lvl1pPr>
            <a:lvl2pPr marL="836859" indent="-321869" algn="l" defTabSz="1029980" rtl="0" eaLnBrk="1" latinLnBrk="1" hangingPunct="1">
              <a:spcBef>
                <a:spcPct val="20000"/>
              </a:spcBef>
              <a:buClr>
                <a:schemeClr val="tx2"/>
              </a:buClr>
              <a:buSzPct val="70000"/>
              <a:buFont typeface="Wingdings 2" pitchFamily="18" charset="2"/>
              <a:buChar char=""/>
              <a:defRPr sz="2400" kern="1200" baseline="0">
                <a:solidFill>
                  <a:schemeClr val="tx1"/>
                </a:solidFill>
                <a:latin typeface="Bodoni MT" panose="02070603080606020203" pitchFamily="18" charset="0"/>
                <a:ea typeface="한컴 윤고딕 230" panose="02020603020101020101" pitchFamily="18" charset="-127"/>
                <a:cs typeface="+mn-cs"/>
              </a:defRPr>
            </a:lvl2pPr>
            <a:lvl3pPr marL="1287475" marR="0" indent="-257495" algn="l" defTabSz="102998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2">
                  <a:lumMod val="65000"/>
                  <a:lumOff val="35000"/>
                </a:schemeClr>
              </a:buClr>
              <a:buSzPct val="70000"/>
              <a:buFont typeface="Wingdings 2" pitchFamily="18" charset="2"/>
              <a:buChar char=""/>
              <a:tabLst/>
              <a:defRPr sz="2400" kern="1200" baseline="0">
                <a:solidFill>
                  <a:schemeClr val="tx1"/>
                </a:solidFill>
                <a:latin typeface="Bodoni MT" panose="02070603080606020203" pitchFamily="18" charset="0"/>
                <a:ea typeface="한컴 윤고딕 230" panose="02020603020101020101" pitchFamily="18" charset="-127"/>
                <a:cs typeface="+mn-cs"/>
              </a:defRPr>
            </a:lvl3pPr>
            <a:lvl4pPr marL="1802465" marR="0" indent="-257495" algn="l" defTabSz="102998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100000"/>
              <a:buFont typeface="Wingdings 2" pitchFamily="18" charset="2"/>
              <a:buChar char=""/>
              <a:tabLst/>
              <a:defRPr sz="2400" i="0" kern="1200" baseline="0">
                <a:solidFill>
                  <a:schemeClr val="tx1"/>
                </a:solidFill>
                <a:latin typeface="Bodoni MT" panose="02070603080606020203" pitchFamily="18" charset="0"/>
                <a:ea typeface="한컴 윤고딕 230" panose="02020603020101020101" pitchFamily="18" charset="-127"/>
                <a:cs typeface="+mn-cs"/>
              </a:defRPr>
            </a:lvl4pPr>
            <a:lvl5pPr marL="2317455" marR="0" indent="-257495" algn="l" defTabSz="102998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6"/>
              </a:buClr>
              <a:buSzPct val="100000"/>
              <a:buFont typeface="Wingdings 2" pitchFamily="18" charset="2"/>
              <a:buChar char="¡"/>
              <a:tabLst/>
              <a:defRPr sz="2400" kern="1200" baseline="0">
                <a:solidFill>
                  <a:schemeClr val="tx1"/>
                </a:solidFill>
                <a:latin typeface="Bodoni MT" panose="02070603080606020203" pitchFamily="18" charset="0"/>
                <a:ea typeface="한컴 윤고딕 230" panose="02020603020101020101" pitchFamily="18" charset="-127"/>
                <a:cs typeface="+mn-cs"/>
              </a:defRPr>
            </a:lvl5pPr>
            <a:lvl6pPr marL="2832445" indent="-257495" algn="l" defTabSz="102998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47436" indent="-257495" algn="l" defTabSz="102998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62426" indent="-257495" algn="l" defTabSz="102998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77416" indent="-257495" algn="l" defTabSz="102998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>
                <a:cs typeface="함초롬바탕"/>
              </a:rPr>
              <a:t>인접 </a:t>
            </a:r>
            <a:r>
              <a:rPr lang="ko-KR" altLang="en-US" dirty="0" smtClean="0">
                <a:cs typeface="함초롬바탕"/>
              </a:rPr>
              <a:t>리스트의 </a:t>
            </a:r>
            <a:r>
              <a:rPr lang="ko-KR" altLang="en-US" dirty="0" smtClean="0">
                <a:cs typeface="함초롬바탕"/>
              </a:rPr>
              <a:t>표현</a:t>
            </a:r>
            <a:endParaRPr lang="en-US" altLang="ko-KR" dirty="0" smtClean="0">
              <a:cs typeface="함초롬바탕"/>
            </a:endParaRPr>
          </a:p>
          <a:p>
            <a:endParaRPr lang="en-US" altLang="ko-KR" dirty="0">
              <a:cs typeface="함초롬바탕"/>
            </a:endParaRPr>
          </a:p>
          <a:p>
            <a:endParaRPr lang="en-US" altLang="ko-KR" dirty="0" smtClean="0">
              <a:cs typeface="함초롬바탕"/>
            </a:endParaRPr>
          </a:p>
          <a:p>
            <a:endParaRPr lang="en-US" altLang="ko-KR" dirty="0">
              <a:cs typeface="함초롬바탕"/>
            </a:endParaRPr>
          </a:p>
          <a:p>
            <a:endParaRPr lang="en-US" altLang="ko-KR" dirty="0" smtClean="0">
              <a:cs typeface="함초롬바탕"/>
            </a:endParaRPr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 smtClean="0"/>
              <a:t>정점에 </a:t>
            </a:r>
            <a:r>
              <a:rPr lang="ko-KR" altLang="en-US" dirty="0" smtClean="0"/>
              <a:t>부여된 번호 외에 정점의 데이터가 별도로 존재하면 데이터를 저장한 배열 필드를 추가</a:t>
            </a:r>
            <a:endParaRPr lang="en-US" altLang="ko-KR" dirty="0" smtClean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850" y="1981200"/>
            <a:ext cx="7362825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722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>
            <a:off x="814493" y="967154"/>
            <a:ext cx="7934325" cy="6811108"/>
            <a:chOff x="645746" y="143412"/>
            <a:chExt cx="8476029" cy="7658296"/>
          </a:xfrm>
        </p:grpSpPr>
        <p:grpSp>
          <p:nvGrpSpPr>
            <p:cNvPr id="9" name="그룹 8"/>
            <p:cNvGrpSpPr/>
            <p:nvPr/>
          </p:nvGrpSpPr>
          <p:grpSpPr>
            <a:xfrm>
              <a:off x="654050" y="143412"/>
              <a:ext cx="8467725" cy="4795089"/>
              <a:chOff x="730250" y="1098141"/>
              <a:chExt cx="8467725" cy="4795089"/>
            </a:xfrm>
          </p:grpSpPr>
          <p:pic>
            <p:nvPicPr>
              <p:cNvPr id="5" name="그림 4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30250" y="1098141"/>
                <a:ext cx="8467725" cy="3505200"/>
              </a:xfrm>
              <a:prstGeom prst="rect">
                <a:avLst/>
              </a:prstGeom>
            </p:spPr>
          </p:pic>
          <p:pic>
            <p:nvPicPr>
              <p:cNvPr id="6" name="그림 5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30250" y="4578780"/>
                <a:ext cx="8467725" cy="1314450"/>
              </a:xfrm>
              <a:prstGeom prst="rect">
                <a:avLst/>
              </a:prstGeom>
            </p:spPr>
          </p:pic>
        </p:grpSp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5746" y="4915633"/>
              <a:ext cx="8467725" cy="2886075"/>
            </a:xfrm>
            <a:prstGeom prst="rect">
              <a:avLst/>
            </a:prstGeom>
          </p:spPr>
        </p:pic>
      </p:grp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데이터 구조</a:t>
            </a:r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19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>
                <a:solidFill>
                  <a:srgbClr val="231F20"/>
                </a:solidFill>
                <a:latin typeface="+mj-ea"/>
                <a:cs typeface="바탕"/>
              </a:rPr>
              <a:t>연결된 그래프</a:t>
            </a:r>
            <a:r>
              <a:rPr lang="en-US" altLang="ko-KR" dirty="0" smtClean="0">
                <a:solidFill>
                  <a:srgbClr val="231F20"/>
                </a:solidFill>
                <a:latin typeface="+mj-ea"/>
                <a:cs typeface="바탕"/>
              </a:rPr>
              <a:t>:</a:t>
            </a:r>
            <a:r>
              <a:rPr lang="ko-KR" altLang="en-US" dirty="0" smtClean="0">
                <a:solidFill>
                  <a:srgbClr val="231F20"/>
                </a:solidFill>
                <a:latin typeface="+mj-ea"/>
                <a:cs typeface="바탕"/>
              </a:rPr>
              <a:t> </a:t>
            </a:r>
            <a:r>
              <a:rPr lang="ko-KR" altLang="en-US" dirty="0" smtClean="0">
                <a:solidFill>
                  <a:srgbClr val="231F20"/>
                </a:solidFill>
                <a:latin typeface="+mj-ea"/>
                <a:cs typeface="바탕"/>
              </a:rPr>
              <a:t>함수</a:t>
            </a:r>
            <a:r>
              <a:rPr lang="en-US" altLang="ko-KR" dirty="0" smtClean="0">
                <a:solidFill>
                  <a:srgbClr val="231F20"/>
                </a:solidFill>
                <a:latin typeface="+mj-ea"/>
                <a:cs typeface="바탕"/>
              </a:rPr>
              <a:t>(</a:t>
            </a:r>
            <a:r>
              <a:rPr lang="en-US" altLang="ko-KR" dirty="0" smtClean="0">
                <a:solidFill>
                  <a:srgbClr val="231F20"/>
                </a:solidFill>
                <a:latin typeface="+mj-ea"/>
                <a:cs typeface="바탕"/>
              </a:rPr>
              <a:t>1/5)</a:t>
            </a:r>
            <a:endParaRPr lang="ko-KR" altLang="en-US" dirty="0"/>
          </a:p>
        </p:txBody>
      </p:sp>
      <p:sp>
        <p:nvSpPr>
          <p:cNvPr id="7" name="타원형 설명선 6"/>
          <p:cNvSpPr/>
          <p:nvPr/>
        </p:nvSpPr>
        <p:spPr>
          <a:xfrm>
            <a:off x="7207250" y="1166139"/>
            <a:ext cx="2217314" cy="700287"/>
          </a:xfrm>
          <a:prstGeom prst="wedgeEllipseCallout">
            <a:avLst>
              <a:gd name="adj1" fmla="val 42058"/>
              <a:gd name="adj2" fmla="val 23772"/>
            </a:avLst>
          </a:prstGeom>
          <a:gradFill flip="none" rotWithShape="1">
            <a:gsLst>
              <a:gs pos="0">
                <a:srgbClr val="CCFFFF"/>
              </a:gs>
              <a:gs pos="35000">
                <a:srgbClr val="CCFFFF"/>
              </a:gs>
              <a:gs pos="100000">
                <a:srgbClr val="CCFFFF"/>
              </a:gs>
            </a:gsLst>
            <a:path path="circle">
              <a:fillToRect l="100000" t="100000"/>
            </a:path>
            <a:tileRect r="-100000" b="-100000"/>
          </a:gra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rgbClr val="002060"/>
                </a:solidFill>
                <a:cs typeface="함초롬바탕"/>
              </a:rPr>
              <a:t>무방향</a:t>
            </a:r>
            <a:r>
              <a:rPr lang="ko-KR" altLang="en-US" dirty="0" smtClean="0">
                <a:solidFill>
                  <a:srgbClr val="002060"/>
                </a:solidFill>
                <a:cs typeface="함초롬바탕"/>
              </a:rPr>
              <a:t> 그래프 함수</a:t>
            </a:r>
            <a:endParaRPr lang="ko-KR" altLang="en-US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5637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목차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958850" y="1219201"/>
            <a:ext cx="8001000" cy="6248399"/>
          </a:xfrm>
        </p:spPr>
        <p:txBody>
          <a:bodyPr>
            <a:normAutofit fontScale="85000" lnSpcReduction="20000"/>
          </a:bodyPr>
          <a:lstStyle/>
          <a:p>
            <a:pPr marL="0" marR="16830" indent="0" algn="just">
              <a:lnSpc>
                <a:spcPct val="120000"/>
              </a:lnSpc>
              <a:buNone/>
            </a:pPr>
            <a:r>
              <a:rPr lang="en-US" altLang="ko-KR" dirty="0" smtClean="0">
                <a:solidFill>
                  <a:srgbClr val="231F20"/>
                </a:solidFill>
                <a:latin typeface="+mn-ea"/>
                <a:ea typeface="+mn-ea"/>
                <a:cs typeface="함초롬바탕"/>
              </a:rPr>
              <a:t>11.1 </a:t>
            </a:r>
            <a:r>
              <a:rPr lang="ko-KR" altLang="en-US" dirty="0" smtClean="0">
                <a:solidFill>
                  <a:srgbClr val="231F20"/>
                </a:solidFill>
                <a:latin typeface="+mn-ea"/>
                <a:ea typeface="+mn-ea"/>
                <a:cs typeface="함초롬바탕"/>
              </a:rPr>
              <a:t>그래프 </a:t>
            </a:r>
            <a:r>
              <a:rPr lang="en-US" altLang="ko-KR" dirty="0">
                <a:solidFill>
                  <a:srgbClr val="231F20"/>
                </a:solidFill>
                <a:latin typeface="+mn-ea"/>
                <a:ea typeface="+mn-ea"/>
                <a:cs typeface="함초롬바탕"/>
              </a:rPr>
              <a:t>ADT </a:t>
            </a:r>
          </a:p>
          <a:p>
            <a:pPr marL="450616" marR="16830" lvl="1" indent="0" algn="just">
              <a:lnSpc>
                <a:spcPct val="120000"/>
              </a:lnSpc>
              <a:buNone/>
            </a:pPr>
            <a:r>
              <a:rPr lang="en-US" altLang="ko-KR" dirty="0">
                <a:solidFill>
                  <a:srgbClr val="231F20"/>
                </a:solidFill>
                <a:latin typeface="+mn-ea"/>
                <a:ea typeface="+mn-ea"/>
                <a:cs typeface="함초롬바탕"/>
              </a:rPr>
              <a:t>11.1.1 </a:t>
            </a:r>
            <a:r>
              <a:rPr lang="ko-KR" altLang="en-US" dirty="0">
                <a:solidFill>
                  <a:srgbClr val="231F20"/>
                </a:solidFill>
                <a:latin typeface="+mn-ea"/>
                <a:ea typeface="+mn-ea"/>
                <a:cs typeface="함초롬바탕"/>
              </a:rPr>
              <a:t>그래프의 기본 </a:t>
            </a:r>
            <a:r>
              <a:rPr lang="ko-KR" altLang="en-US" dirty="0" smtClean="0">
                <a:solidFill>
                  <a:srgbClr val="231F20"/>
                </a:solidFill>
                <a:latin typeface="+mn-ea"/>
                <a:ea typeface="+mn-ea"/>
                <a:cs typeface="함초롬바탕"/>
              </a:rPr>
              <a:t>개념</a:t>
            </a:r>
            <a:endParaRPr lang="en-US" altLang="ko-KR" dirty="0">
              <a:solidFill>
                <a:srgbClr val="231F20"/>
              </a:solidFill>
              <a:latin typeface="+mn-ea"/>
              <a:ea typeface="+mn-ea"/>
              <a:cs typeface="함초롬바탕"/>
            </a:endParaRPr>
          </a:p>
          <a:p>
            <a:pPr marL="450616" marR="16830" lvl="1" indent="0" algn="just">
              <a:lnSpc>
                <a:spcPct val="120000"/>
              </a:lnSpc>
              <a:buNone/>
            </a:pPr>
            <a:r>
              <a:rPr lang="en-US" altLang="ko-KR" dirty="0">
                <a:solidFill>
                  <a:srgbClr val="231F20"/>
                </a:solidFill>
                <a:latin typeface="+mn-ea"/>
                <a:ea typeface="+mn-ea"/>
                <a:cs typeface="함초롬바탕"/>
              </a:rPr>
              <a:t>11.1.2 </a:t>
            </a:r>
            <a:r>
              <a:rPr lang="ko-KR" altLang="en-US" dirty="0">
                <a:solidFill>
                  <a:srgbClr val="231F20"/>
                </a:solidFill>
                <a:latin typeface="+mn-ea"/>
                <a:ea typeface="+mn-ea"/>
                <a:cs typeface="함초롬바탕"/>
              </a:rPr>
              <a:t>그래프의 용어 </a:t>
            </a:r>
            <a:endParaRPr lang="en-US" altLang="ko-KR" dirty="0">
              <a:solidFill>
                <a:srgbClr val="231F20"/>
              </a:solidFill>
              <a:latin typeface="+mn-ea"/>
              <a:ea typeface="+mn-ea"/>
              <a:cs typeface="함초롬바탕"/>
            </a:endParaRPr>
          </a:p>
          <a:p>
            <a:pPr marL="450616" marR="16830" lvl="1" indent="0" algn="just">
              <a:lnSpc>
                <a:spcPct val="120000"/>
              </a:lnSpc>
              <a:buNone/>
            </a:pPr>
            <a:r>
              <a:rPr lang="en-US" altLang="ko-KR" dirty="0">
                <a:solidFill>
                  <a:srgbClr val="231F20"/>
                </a:solidFill>
                <a:latin typeface="+mn-ea"/>
                <a:ea typeface="+mn-ea"/>
                <a:cs typeface="함초롬바탕"/>
              </a:rPr>
              <a:t>11.1.3 </a:t>
            </a:r>
            <a:r>
              <a:rPr lang="ko-KR" altLang="en-US" dirty="0">
                <a:solidFill>
                  <a:srgbClr val="231F20"/>
                </a:solidFill>
                <a:latin typeface="+mn-ea"/>
                <a:ea typeface="+mn-ea"/>
                <a:cs typeface="함초롬바탕"/>
              </a:rPr>
              <a:t>그래프 </a:t>
            </a:r>
            <a:r>
              <a:rPr lang="en-US" altLang="ko-KR" dirty="0">
                <a:solidFill>
                  <a:srgbClr val="231F20"/>
                </a:solidFill>
                <a:latin typeface="+mn-ea"/>
                <a:ea typeface="+mn-ea"/>
                <a:cs typeface="함초롬바탕"/>
              </a:rPr>
              <a:t>ADT </a:t>
            </a:r>
          </a:p>
          <a:p>
            <a:pPr marL="0" marR="16830" indent="0" algn="just">
              <a:lnSpc>
                <a:spcPct val="120000"/>
              </a:lnSpc>
              <a:buNone/>
            </a:pPr>
            <a:r>
              <a:rPr lang="en-US" altLang="ko-KR" dirty="0">
                <a:solidFill>
                  <a:srgbClr val="231F20"/>
                </a:solidFill>
                <a:latin typeface="+mn-ea"/>
                <a:ea typeface="+mn-ea"/>
                <a:cs typeface="함초롬바탕"/>
              </a:rPr>
              <a:t>11.2 </a:t>
            </a:r>
            <a:r>
              <a:rPr lang="ko-KR" altLang="en-US" dirty="0">
                <a:solidFill>
                  <a:srgbClr val="231F20"/>
                </a:solidFill>
                <a:latin typeface="+mn-ea"/>
                <a:ea typeface="+mn-ea"/>
                <a:cs typeface="함초롬바탕"/>
              </a:rPr>
              <a:t>배열 그래프 </a:t>
            </a:r>
            <a:endParaRPr lang="en-US" altLang="ko-KR" dirty="0">
              <a:solidFill>
                <a:srgbClr val="231F20"/>
              </a:solidFill>
              <a:latin typeface="+mn-ea"/>
              <a:ea typeface="+mn-ea"/>
              <a:cs typeface="함초롬바탕"/>
            </a:endParaRPr>
          </a:p>
          <a:p>
            <a:pPr marL="450616" marR="16830" lvl="1" indent="0" algn="just">
              <a:lnSpc>
                <a:spcPct val="120000"/>
              </a:lnSpc>
              <a:buNone/>
            </a:pPr>
            <a:r>
              <a:rPr lang="en-US" altLang="ko-KR" dirty="0">
                <a:solidFill>
                  <a:srgbClr val="231F20"/>
                </a:solidFill>
                <a:latin typeface="+mn-ea"/>
                <a:ea typeface="+mn-ea"/>
                <a:cs typeface="함초롬바탕"/>
              </a:rPr>
              <a:t>11.2.1 </a:t>
            </a:r>
            <a:r>
              <a:rPr lang="ko-KR" altLang="en-US" dirty="0">
                <a:solidFill>
                  <a:srgbClr val="231F20"/>
                </a:solidFill>
                <a:latin typeface="+mn-ea"/>
                <a:ea typeface="+mn-ea"/>
                <a:cs typeface="함초롬바탕"/>
              </a:rPr>
              <a:t>인접 행렬 </a:t>
            </a:r>
            <a:endParaRPr lang="en-US" altLang="ko-KR" dirty="0">
              <a:solidFill>
                <a:srgbClr val="231F20"/>
              </a:solidFill>
              <a:latin typeface="+mn-ea"/>
              <a:ea typeface="+mn-ea"/>
              <a:cs typeface="함초롬바탕"/>
            </a:endParaRPr>
          </a:p>
          <a:p>
            <a:pPr marL="450616" marR="16830" lvl="1" indent="0" algn="just">
              <a:lnSpc>
                <a:spcPct val="120000"/>
              </a:lnSpc>
              <a:buNone/>
            </a:pPr>
            <a:r>
              <a:rPr lang="en-US" altLang="ko-KR" dirty="0">
                <a:solidFill>
                  <a:srgbClr val="231F20"/>
                </a:solidFill>
                <a:latin typeface="+mn-ea"/>
                <a:ea typeface="+mn-ea"/>
                <a:cs typeface="함초롬바탕"/>
              </a:rPr>
              <a:t>11.2.2 </a:t>
            </a:r>
            <a:r>
              <a:rPr lang="ko-KR" altLang="en-US" dirty="0">
                <a:solidFill>
                  <a:srgbClr val="231F20"/>
                </a:solidFill>
                <a:latin typeface="+mn-ea"/>
                <a:ea typeface="+mn-ea"/>
                <a:cs typeface="함초롬바탕"/>
              </a:rPr>
              <a:t>인접 행렬을 이용한 그래프 </a:t>
            </a:r>
            <a:r>
              <a:rPr lang="ko-KR" altLang="en-US" dirty="0" smtClean="0">
                <a:solidFill>
                  <a:srgbClr val="231F20"/>
                </a:solidFill>
                <a:latin typeface="+mn-ea"/>
                <a:ea typeface="+mn-ea"/>
                <a:cs typeface="함초롬바탕"/>
              </a:rPr>
              <a:t>정의</a:t>
            </a:r>
            <a:endParaRPr lang="en-US" altLang="ko-KR" dirty="0">
              <a:solidFill>
                <a:srgbClr val="231F20"/>
              </a:solidFill>
              <a:latin typeface="+mn-ea"/>
              <a:ea typeface="+mn-ea"/>
              <a:cs typeface="함초롬바탕"/>
            </a:endParaRPr>
          </a:p>
          <a:p>
            <a:pPr marL="450616" marR="16830" lvl="1" indent="0" algn="just">
              <a:lnSpc>
                <a:spcPct val="120000"/>
              </a:lnSpc>
              <a:buNone/>
            </a:pPr>
            <a:r>
              <a:rPr lang="en-US" altLang="ko-KR" dirty="0">
                <a:solidFill>
                  <a:srgbClr val="231F20"/>
                </a:solidFill>
                <a:latin typeface="+mn-ea"/>
                <a:ea typeface="+mn-ea"/>
                <a:cs typeface="함초롬바탕"/>
              </a:rPr>
              <a:t>11.2.3 </a:t>
            </a:r>
            <a:r>
              <a:rPr lang="ko-KR" altLang="en-US" dirty="0">
                <a:solidFill>
                  <a:srgbClr val="231F20"/>
                </a:solidFill>
                <a:latin typeface="+mn-ea"/>
                <a:ea typeface="+mn-ea"/>
                <a:cs typeface="함초롬바탕"/>
              </a:rPr>
              <a:t>인접 행렬을 이용한 그래프 </a:t>
            </a:r>
            <a:r>
              <a:rPr lang="ko-KR" altLang="en-US" dirty="0" smtClean="0">
                <a:solidFill>
                  <a:srgbClr val="231F20"/>
                </a:solidFill>
                <a:latin typeface="+mn-ea"/>
                <a:ea typeface="+mn-ea"/>
                <a:cs typeface="함초롬바탕"/>
              </a:rPr>
              <a:t>함수</a:t>
            </a:r>
            <a:endParaRPr lang="en-US" altLang="ko-KR" dirty="0">
              <a:solidFill>
                <a:srgbClr val="231F20"/>
              </a:solidFill>
              <a:latin typeface="+mn-ea"/>
              <a:ea typeface="+mn-ea"/>
              <a:cs typeface="함초롬바탕"/>
            </a:endParaRPr>
          </a:p>
          <a:p>
            <a:pPr marL="0" marR="16830" indent="0" algn="just">
              <a:lnSpc>
                <a:spcPct val="120000"/>
              </a:lnSpc>
              <a:buNone/>
            </a:pPr>
            <a:r>
              <a:rPr lang="en-US" altLang="ko-KR" dirty="0">
                <a:solidFill>
                  <a:srgbClr val="231F20"/>
                </a:solidFill>
                <a:latin typeface="+mn-ea"/>
                <a:ea typeface="+mn-ea"/>
                <a:cs typeface="함초롬바탕"/>
              </a:rPr>
              <a:t>11.3 </a:t>
            </a:r>
            <a:r>
              <a:rPr lang="ko-KR" altLang="en-US" dirty="0">
                <a:solidFill>
                  <a:srgbClr val="231F20"/>
                </a:solidFill>
                <a:latin typeface="+mn-ea"/>
                <a:ea typeface="+mn-ea"/>
                <a:cs typeface="함초롬바탕"/>
              </a:rPr>
              <a:t>연결된 그래프 </a:t>
            </a:r>
            <a:endParaRPr lang="en-US" altLang="ko-KR" dirty="0">
              <a:solidFill>
                <a:srgbClr val="231F20"/>
              </a:solidFill>
              <a:latin typeface="+mn-ea"/>
              <a:ea typeface="+mn-ea"/>
              <a:cs typeface="함초롬바탕"/>
            </a:endParaRPr>
          </a:p>
          <a:p>
            <a:pPr marL="450616" marR="16830" lvl="1" indent="0" algn="just">
              <a:lnSpc>
                <a:spcPct val="120000"/>
              </a:lnSpc>
              <a:buNone/>
            </a:pPr>
            <a:r>
              <a:rPr lang="en-US" altLang="ko-KR" dirty="0">
                <a:solidFill>
                  <a:srgbClr val="231F20"/>
                </a:solidFill>
                <a:latin typeface="+mn-ea"/>
                <a:ea typeface="+mn-ea"/>
                <a:cs typeface="함초롬바탕"/>
              </a:rPr>
              <a:t>11.3.1 </a:t>
            </a:r>
            <a:r>
              <a:rPr lang="ko-KR" altLang="en-US" dirty="0">
                <a:solidFill>
                  <a:srgbClr val="231F20"/>
                </a:solidFill>
                <a:latin typeface="+mn-ea"/>
                <a:ea typeface="+mn-ea"/>
                <a:cs typeface="함초롬바탕"/>
              </a:rPr>
              <a:t>인접 리스트 </a:t>
            </a:r>
            <a:endParaRPr lang="en-US" altLang="ko-KR" dirty="0">
              <a:solidFill>
                <a:srgbClr val="231F20"/>
              </a:solidFill>
              <a:latin typeface="+mn-ea"/>
              <a:ea typeface="+mn-ea"/>
              <a:cs typeface="함초롬바탕"/>
            </a:endParaRPr>
          </a:p>
          <a:p>
            <a:pPr marL="450616" marR="16830" lvl="1" indent="0" algn="just">
              <a:lnSpc>
                <a:spcPct val="120000"/>
              </a:lnSpc>
              <a:buNone/>
            </a:pPr>
            <a:r>
              <a:rPr lang="en-US" altLang="ko-KR" dirty="0">
                <a:solidFill>
                  <a:srgbClr val="231F20"/>
                </a:solidFill>
                <a:latin typeface="+mn-ea"/>
                <a:ea typeface="+mn-ea"/>
                <a:cs typeface="함초롬바탕"/>
              </a:rPr>
              <a:t>11.3.2 </a:t>
            </a:r>
            <a:r>
              <a:rPr lang="ko-KR" altLang="en-US" dirty="0">
                <a:solidFill>
                  <a:srgbClr val="231F20"/>
                </a:solidFill>
                <a:latin typeface="+mn-ea"/>
                <a:ea typeface="+mn-ea"/>
                <a:cs typeface="함초롬바탕"/>
              </a:rPr>
              <a:t>인접 리스트를 이용한 그래프 </a:t>
            </a:r>
            <a:r>
              <a:rPr lang="ko-KR" altLang="en-US" dirty="0" smtClean="0">
                <a:solidFill>
                  <a:srgbClr val="231F20"/>
                </a:solidFill>
                <a:latin typeface="+mn-ea"/>
                <a:ea typeface="+mn-ea"/>
                <a:cs typeface="함초롬바탕"/>
              </a:rPr>
              <a:t>정의</a:t>
            </a:r>
            <a:endParaRPr lang="en-US" altLang="ko-KR" dirty="0">
              <a:solidFill>
                <a:srgbClr val="231F20"/>
              </a:solidFill>
              <a:latin typeface="+mn-ea"/>
              <a:ea typeface="+mn-ea"/>
              <a:cs typeface="함초롬바탕"/>
            </a:endParaRPr>
          </a:p>
          <a:p>
            <a:pPr marL="450616" marR="16830" lvl="1" indent="0" algn="just">
              <a:lnSpc>
                <a:spcPct val="120000"/>
              </a:lnSpc>
              <a:buNone/>
            </a:pPr>
            <a:r>
              <a:rPr lang="en-US" altLang="ko-KR" dirty="0">
                <a:solidFill>
                  <a:srgbClr val="231F20"/>
                </a:solidFill>
                <a:latin typeface="+mn-ea"/>
                <a:ea typeface="+mn-ea"/>
                <a:cs typeface="함초롬바탕"/>
              </a:rPr>
              <a:t>11.3.3 </a:t>
            </a:r>
            <a:r>
              <a:rPr lang="ko-KR" altLang="en-US" dirty="0">
                <a:solidFill>
                  <a:srgbClr val="231F20"/>
                </a:solidFill>
                <a:latin typeface="+mn-ea"/>
                <a:ea typeface="+mn-ea"/>
                <a:cs typeface="함초롬바탕"/>
              </a:rPr>
              <a:t>인접 리스트를 이용한 그래프 </a:t>
            </a:r>
            <a:r>
              <a:rPr lang="ko-KR" altLang="en-US" dirty="0" smtClean="0">
                <a:solidFill>
                  <a:srgbClr val="231F20"/>
                </a:solidFill>
                <a:latin typeface="+mn-ea"/>
                <a:ea typeface="+mn-ea"/>
                <a:cs typeface="함초롬바탕"/>
              </a:rPr>
              <a:t>함수</a:t>
            </a:r>
            <a:endParaRPr lang="en-US" altLang="ko-KR" dirty="0">
              <a:solidFill>
                <a:srgbClr val="231F20"/>
              </a:solidFill>
              <a:latin typeface="+mn-ea"/>
              <a:ea typeface="+mn-ea"/>
              <a:cs typeface="함초롬바탕"/>
            </a:endParaRPr>
          </a:p>
          <a:p>
            <a:pPr marL="0" marR="16830" indent="0" algn="just">
              <a:lnSpc>
                <a:spcPct val="120000"/>
              </a:lnSpc>
              <a:buNone/>
            </a:pPr>
            <a:r>
              <a:rPr lang="en-US" altLang="ko-KR" dirty="0">
                <a:solidFill>
                  <a:srgbClr val="231F20"/>
                </a:solidFill>
                <a:latin typeface="+mn-ea"/>
                <a:ea typeface="+mn-ea"/>
                <a:cs typeface="함초롬바탕"/>
              </a:rPr>
              <a:t>11.4 </a:t>
            </a:r>
            <a:r>
              <a:rPr lang="ko-KR" altLang="en-US" dirty="0">
                <a:solidFill>
                  <a:srgbClr val="231F20"/>
                </a:solidFill>
                <a:latin typeface="+mn-ea"/>
                <a:ea typeface="+mn-ea"/>
                <a:cs typeface="함초롬바탕"/>
              </a:rPr>
              <a:t>그래프의 탐색 </a:t>
            </a:r>
            <a:endParaRPr lang="en-US" altLang="ko-KR" dirty="0">
              <a:solidFill>
                <a:srgbClr val="231F20"/>
              </a:solidFill>
              <a:latin typeface="+mn-ea"/>
              <a:ea typeface="+mn-ea"/>
              <a:cs typeface="함초롬바탕"/>
            </a:endParaRPr>
          </a:p>
          <a:p>
            <a:pPr marL="450616" marR="16830" lvl="1" indent="0" algn="just">
              <a:lnSpc>
                <a:spcPct val="120000"/>
              </a:lnSpc>
              <a:buNone/>
            </a:pPr>
            <a:r>
              <a:rPr lang="en-US" altLang="ko-KR" dirty="0">
                <a:solidFill>
                  <a:srgbClr val="231F20"/>
                </a:solidFill>
                <a:latin typeface="+mn-ea"/>
                <a:ea typeface="+mn-ea"/>
                <a:cs typeface="함초롬바탕"/>
              </a:rPr>
              <a:t>11.4.1 </a:t>
            </a:r>
            <a:r>
              <a:rPr lang="ko-KR" altLang="en-US" dirty="0">
                <a:solidFill>
                  <a:srgbClr val="231F20"/>
                </a:solidFill>
                <a:latin typeface="+mn-ea"/>
                <a:ea typeface="+mn-ea"/>
                <a:cs typeface="함초롬바탕"/>
              </a:rPr>
              <a:t>깊이 우선 탐색 </a:t>
            </a:r>
            <a:endParaRPr lang="en-US" altLang="ko-KR" dirty="0">
              <a:solidFill>
                <a:srgbClr val="231F20"/>
              </a:solidFill>
              <a:latin typeface="+mn-ea"/>
              <a:ea typeface="+mn-ea"/>
              <a:cs typeface="함초롬바탕"/>
            </a:endParaRPr>
          </a:p>
          <a:p>
            <a:pPr marL="450616" marR="16830" lvl="1" indent="0" algn="just">
              <a:lnSpc>
                <a:spcPct val="120000"/>
              </a:lnSpc>
              <a:buNone/>
            </a:pPr>
            <a:r>
              <a:rPr lang="en-US" altLang="ko-KR" dirty="0">
                <a:solidFill>
                  <a:srgbClr val="231F20"/>
                </a:solidFill>
                <a:latin typeface="+mn-ea"/>
                <a:ea typeface="+mn-ea"/>
                <a:cs typeface="함초롬바탕"/>
              </a:rPr>
              <a:t>11.4.2 </a:t>
            </a:r>
            <a:r>
              <a:rPr lang="ko-KR" altLang="en-US" dirty="0">
                <a:solidFill>
                  <a:srgbClr val="231F20"/>
                </a:solidFill>
                <a:latin typeface="+mn-ea"/>
                <a:ea typeface="+mn-ea"/>
                <a:cs typeface="함초롬바탕"/>
              </a:rPr>
              <a:t>너비 우선 탐색 </a:t>
            </a:r>
            <a:endParaRPr lang="en-US" altLang="ko-KR" dirty="0">
              <a:solidFill>
                <a:srgbClr val="231F20"/>
              </a:solidFill>
              <a:latin typeface="+mn-ea"/>
              <a:ea typeface="+mn-ea"/>
              <a:cs typeface="함초롬바탕"/>
            </a:endParaRPr>
          </a:p>
          <a:p>
            <a:pPr marL="450616" marR="16830" lvl="1" indent="0" algn="just">
              <a:lnSpc>
                <a:spcPct val="120000"/>
              </a:lnSpc>
              <a:buNone/>
            </a:pPr>
            <a:r>
              <a:rPr lang="en-US" altLang="ko-KR" dirty="0">
                <a:solidFill>
                  <a:srgbClr val="231F20"/>
                </a:solidFill>
                <a:latin typeface="+mn-ea"/>
                <a:ea typeface="+mn-ea"/>
                <a:cs typeface="함초롬바탕"/>
              </a:rPr>
              <a:t>11.4.3 </a:t>
            </a:r>
            <a:r>
              <a:rPr lang="ko-KR" altLang="en-US" dirty="0">
                <a:solidFill>
                  <a:srgbClr val="231F20"/>
                </a:solidFill>
                <a:latin typeface="+mn-ea"/>
                <a:ea typeface="+mn-ea"/>
                <a:cs typeface="함초롬바탕"/>
              </a:rPr>
              <a:t>연결 요소</a:t>
            </a:r>
            <a:endParaRPr lang="en-US" altLang="ko-KR" dirty="0">
              <a:solidFill>
                <a:srgbClr val="231F20"/>
              </a:solidFill>
              <a:latin typeface="+mn-ea"/>
              <a:ea typeface="+mn-ea"/>
              <a:cs typeface="함초롬바탕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z="2000" dirty="0" smtClean="0"/>
              <a:t>데이터 구조</a:t>
            </a:r>
            <a:endParaRPr lang="ko-KR" altLang="en-US" sz="200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999301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데이터 구조</a:t>
            </a:r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20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>
                <a:solidFill>
                  <a:srgbClr val="231F20"/>
                </a:solidFill>
                <a:latin typeface="+mj-ea"/>
                <a:cs typeface="바탕"/>
              </a:rPr>
              <a:t>연결된 그래프</a:t>
            </a:r>
            <a:r>
              <a:rPr lang="en-US" altLang="ko-KR" dirty="0" smtClean="0">
                <a:solidFill>
                  <a:srgbClr val="231F20"/>
                </a:solidFill>
                <a:latin typeface="+mj-ea"/>
                <a:cs typeface="바탕"/>
              </a:rPr>
              <a:t>:</a:t>
            </a:r>
            <a:r>
              <a:rPr lang="ko-KR" altLang="en-US" dirty="0" smtClean="0">
                <a:solidFill>
                  <a:srgbClr val="231F20"/>
                </a:solidFill>
                <a:latin typeface="+mj-ea"/>
                <a:cs typeface="바탕"/>
              </a:rPr>
              <a:t> </a:t>
            </a:r>
            <a:r>
              <a:rPr lang="ko-KR" altLang="en-US" dirty="0" smtClean="0">
                <a:solidFill>
                  <a:srgbClr val="231F20"/>
                </a:solidFill>
                <a:latin typeface="+mj-ea"/>
                <a:cs typeface="바탕"/>
              </a:rPr>
              <a:t>함수</a:t>
            </a:r>
            <a:r>
              <a:rPr lang="en-US" altLang="ko-KR" dirty="0" smtClean="0">
                <a:solidFill>
                  <a:srgbClr val="231F20"/>
                </a:solidFill>
                <a:latin typeface="+mj-ea"/>
                <a:cs typeface="바탕"/>
              </a:rPr>
              <a:t>(2/5)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850" y="17585"/>
            <a:ext cx="8025161" cy="777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129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데이터 구조</a:t>
            </a:r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21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>
                <a:solidFill>
                  <a:srgbClr val="231F20"/>
                </a:solidFill>
                <a:latin typeface="+mj-ea"/>
                <a:cs typeface="바탕"/>
              </a:rPr>
              <a:t>연결된 그래프</a:t>
            </a:r>
            <a:r>
              <a:rPr lang="en-US" altLang="ko-KR" dirty="0" smtClean="0">
                <a:solidFill>
                  <a:srgbClr val="231F20"/>
                </a:solidFill>
                <a:latin typeface="+mj-ea"/>
                <a:cs typeface="바탕"/>
              </a:rPr>
              <a:t>:</a:t>
            </a:r>
            <a:r>
              <a:rPr lang="ko-KR" altLang="en-US" dirty="0" smtClean="0">
                <a:solidFill>
                  <a:srgbClr val="231F20"/>
                </a:solidFill>
                <a:latin typeface="+mj-ea"/>
                <a:cs typeface="바탕"/>
              </a:rPr>
              <a:t> </a:t>
            </a:r>
            <a:r>
              <a:rPr lang="ko-KR" altLang="en-US" dirty="0" smtClean="0">
                <a:solidFill>
                  <a:srgbClr val="231F20"/>
                </a:solidFill>
                <a:latin typeface="+mj-ea"/>
                <a:cs typeface="바탕"/>
              </a:rPr>
              <a:t>함수</a:t>
            </a:r>
            <a:r>
              <a:rPr lang="en-US" altLang="ko-KR" dirty="0" smtClean="0">
                <a:solidFill>
                  <a:srgbClr val="231F20"/>
                </a:solidFill>
                <a:latin typeface="+mj-ea"/>
                <a:cs typeface="바탕"/>
              </a:rPr>
              <a:t>(3/5)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462" y="1371600"/>
            <a:ext cx="8486775" cy="3829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191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데이터 구조</a:t>
            </a:r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22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>
                <a:solidFill>
                  <a:srgbClr val="231F20"/>
                </a:solidFill>
                <a:latin typeface="+mj-ea"/>
                <a:cs typeface="바탕"/>
              </a:rPr>
              <a:t>연결된 그래프</a:t>
            </a:r>
            <a:r>
              <a:rPr lang="en-US" altLang="ko-KR" dirty="0" smtClean="0">
                <a:solidFill>
                  <a:srgbClr val="231F20"/>
                </a:solidFill>
                <a:latin typeface="+mj-ea"/>
                <a:cs typeface="바탕"/>
              </a:rPr>
              <a:t>:</a:t>
            </a:r>
            <a:r>
              <a:rPr lang="ko-KR" altLang="en-US" dirty="0" smtClean="0">
                <a:solidFill>
                  <a:srgbClr val="231F20"/>
                </a:solidFill>
                <a:latin typeface="+mj-ea"/>
                <a:cs typeface="바탕"/>
              </a:rPr>
              <a:t> </a:t>
            </a:r>
            <a:r>
              <a:rPr lang="ko-KR" altLang="en-US" dirty="0" smtClean="0">
                <a:solidFill>
                  <a:srgbClr val="231F20"/>
                </a:solidFill>
                <a:latin typeface="+mj-ea"/>
                <a:cs typeface="바탕"/>
              </a:rPr>
              <a:t>함수</a:t>
            </a:r>
            <a:r>
              <a:rPr lang="en-US" altLang="ko-KR" dirty="0" smtClean="0">
                <a:solidFill>
                  <a:srgbClr val="231F20"/>
                </a:solidFill>
                <a:latin typeface="+mj-ea"/>
                <a:cs typeface="바탕"/>
              </a:rPr>
              <a:t>(4/5)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085" y="1219200"/>
            <a:ext cx="6019800" cy="50673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2650" y="1219200"/>
            <a:ext cx="4600575" cy="279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184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데이터 구조</a:t>
            </a:r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23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>
                <a:solidFill>
                  <a:srgbClr val="231F20"/>
                </a:solidFill>
                <a:latin typeface="+mj-ea"/>
                <a:cs typeface="바탕"/>
              </a:rPr>
              <a:t>연결된 그래프</a:t>
            </a:r>
            <a:r>
              <a:rPr lang="en-US" altLang="ko-KR" dirty="0" smtClean="0">
                <a:solidFill>
                  <a:srgbClr val="231F20"/>
                </a:solidFill>
                <a:latin typeface="+mj-ea"/>
                <a:cs typeface="바탕"/>
              </a:rPr>
              <a:t>:</a:t>
            </a:r>
            <a:r>
              <a:rPr lang="ko-KR" altLang="en-US" dirty="0" smtClean="0">
                <a:solidFill>
                  <a:srgbClr val="231F20"/>
                </a:solidFill>
                <a:latin typeface="+mj-ea"/>
                <a:cs typeface="바탕"/>
              </a:rPr>
              <a:t> </a:t>
            </a:r>
            <a:r>
              <a:rPr lang="ko-KR" altLang="en-US" dirty="0" smtClean="0">
                <a:solidFill>
                  <a:srgbClr val="231F20"/>
                </a:solidFill>
                <a:latin typeface="+mj-ea"/>
                <a:cs typeface="바탕"/>
              </a:rPr>
              <a:t>함수</a:t>
            </a:r>
            <a:r>
              <a:rPr lang="en-US" altLang="ko-KR" dirty="0" smtClean="0">
                <a:solidFill>
                  <a:srgbClr val="231F20"/>
                </a:solidFill>
                <a:latin typeface="+mj-ea"/>
                <a:cs typeface="바탕"/>
              </a:rPr>
              <a:t>(5/5)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250" y="4114800"/>
            <a:ext cx="8382000" cy="267652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250" y="1196770"/>
            <a:ext cx="8391525" cy="2667000"/>
          </a:xfrm>
          <a:prstGeom prst="rect">
            <a:avLst/>
          </a:prstGeom>
        </p:spPr>
      </p:pic>
      <p:sp>
        <p:nvSpPr>
          <p:cNvPr id="9" name="타원형 설명선 8"/>
          <p:cNvSpPr/>
          <p:nvPr/>
        </p:nvSpPr>
        <p:spPr>
          <a:xfrm>
            <a:off x="1187450" y="6978844"/>
            <a:ext cx="7467600" cy="700287"/>
          </a:xfrm>
          <a:prstGeom prst="wedgeEllipseCallout">
            <a:avLst>
              <a:gd name="adj1" fmla="val 42058"/>
              <a:gd name="adj2" fmla="val 23772"/>
            </a:avLst>
          </a:prstGeom>
          <a:gradFill flip="none" rotWithShape="1">
            <a:gsLst>
              <a:gs pos="0">
                <a:srgbClr val="CCFFFF"/>
              </a:gs>
              <a:gs pos="35000">
                <a:srgbClr val="CCFFFF"/>
              </a:gs>
              <a:gs pos="100000">
                <a:srgbClr val="CCFFFF"/>
              </a:gs>
            </a:gsLst>
            <a:path path="circle">
              <a:fillToRect l="100000" t="100000"/>
            </a:path>
            <a:tileRect r="-100000" b="-100000"/>
          </a:gra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002060"/>
                </a:solidFill>
                <a:cs typeface="함초롬바탕"/>
              </a:rPr>
              <a:t>희소 그래프일수록 인접 리스트의 효율성이 커지고 </a:t>
            </a:r>
            <a:endParaRPr lang="en-US" altLang="ko-KR" dirty="0" smtClean="0">
              <a:solidFill>
                <a:srgbClr val="002060"/>
              </a:solidFill>
              <a:cs typeface="함초롬바탕"/>
            </a:endParaRPr>
          </a:p>
          <a:p>
            <a:pPr algn="ctr"/>
            <a:r>
              <a:rPr lang="ko-KR" altLang="en-US" dirty="0" smtClean="0">
                <a:solidFill>
                  <a:srgbClr val="002060"/>
                </a:solidFill>
                <a:cs typeface="함초롬바탕"/>
              </a:rPr>
              <a:t>완전 </a:t>
            </a:r>
            <a:r>
              <a:rPr lang="ko-KR" altLang="en-US" dirty="0">
                <a:solidFill>
                  <a:srgbClr val="002060"/>
                </a:solidFill>
                <a:cs typeface="함초롬바탕"/>
              </a:rPr>
              <a:t>그래프에 가까울수록 인접 행렬의 효율성이 </a:t>
            </a:r>
            <a:r>
              <a:rPr lang="ko-KR" altLang="en-US" dirty="0" smtClean="0">
                <a:solidFill>
                  <a:srgbClr val="002060"/>
                </a:solidFill>
                <a:cs typeface="함초롬바탕"/>
              </a:rPr>
              <a:t>커짐</a:t>
            </a:r>
            <a:endParaRPr lang="ko-KR" altLang="en-US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7919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데이터 구조</a:t>
            </a:r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24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>
                <a:solidFill>
                  <a:srgbClr val="231F20"/>
                </a:solidFill>
                <a:latin typeface="+mj-ea"/>
                <a:cs typeface="바탕"/>
              </a:rPr>
              <a:t>그래프의 탐색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그래프 탐색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그래프의 </a:t>
            </a:r>
            <a:r>
              <a:rPr lang="ko-KR" altLang="en-US" dirty="0"/>
              <a:t>한 정점 </a:t>
            </a:r>
            <a:r>
              <a:rPr lang="en-US" altLang="ko-KR" i="1" dirty="0" smtClean="0"/>
              <a:t>v</a:t>
            </a:r>
            <a:r>
              <a:rPr lang="ko-KR" altLang="en-US" dirty="0" smtClean="0"/>
              <a:t>에서 </a:t>
            </a:r>
            <a:r>
              <a:rPr lang="ko-KR" altLang="en-US" dirty="0"/>
              <a:t>시작하여 </a:t>
            </a:r>
            <a:r>
              <a:rPr lang="en-US" altLang="ko-KR" i="1" dirty="0" smtClean="0"/>
              <a:t>v</a:t>
            </a:r>
            <a:r>
              <a:rPr lang="ko-KR" altLang="en-US" dirty="0" smtClean="0"/>
              <a:t>에 </a:t>
            </a:r>
            <a:r>
              <a:rPr lang="ko-KR" altLang="en-US" dirty="0"/>
              <a:t>연결된 모든 정점을 한 번씩 </a:t>
            </a:r>
            <a:r>
              <a:rPr lang="ko-KR" altLang="en-US" dirty="0" smtClean="0"/>
              <a:t>방문</a:t>
            </a:r>
            <a:endParaRPr lang="en-US" altLang="ko-KR" dirty="0" smtClean="0"/>
          </a:p>
          <a:p>
            <a:pPr lvl="1"/>
            <a:r>
              <a:rPr lang="ko-KR" altLang="en-US" dirty="0"/>
              <a:t>연결 그래프라면 </a:t>
            </a:r>
            <a:r>
              <a:rPr lang="ko-KR" altLang="en-US" dirty="0" smtClean="0"/>
              <a:t>그래프의 </a:t>
            </a:r>
            <a:r>
              <a:rPr lang="ko-KR" altLang="en-US" dirty="0"/>
              <a:t>모든 정점을 </a:t>
            </a:r>
            <a:r>
              <a:rPr lang="ko-KR" altLang="en-US" dirty="0" smtClean="0"/>
              <a:t>방문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r>
              <a:rPr lang="ko-KR" altLang="en-US" dirty="0"/>
              <a:t>연결 그래프가 아니라면 정점 </a:t>
            </a:r>
            <a:r>
              <a:rPr lang="en-US" altLang="ko-KR" i="1" dirty="0" smtClean="0"/>
              <a:t>v</a:t>
            </a:r>
            <a:r>
              <a:rPr lang="ko-KR" altLang="en-US" dirty="0" smtClean="0"/>
              <a:t>가 </a:t>
            </a:r>
            <a:r>
              <a:rPr lang="ko-KR" altLang="en-US" dirty="0"/>
              <a:t>속한 연결 요소의 정점들만 방문</a:t>
            </a:r>
            <a:endParaRPr lang="en-US" altLang="ko-KR" dirty="0" smtClean="0"/>
          </a:p>
          <a:p>
            <a:r>
              <a:rPr lang="ko-KR" altLang="en-US" dirty="0" smtClean="0"/>
              <a:t>그래프 </a:t>
            </a:r>
            <a:r>
              <a:rPr lang="ko-KR" altLang="en-US" dirty="0"/>
              <a:t>탐색 </a:t>
            </a:r>
            <a:r>
              <a:rPr lang="ko-KR" altLang="en-US" dirty="0" smtClean="0"/>
              <a:t>알고리즘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깊이 우선 탐색</a:t>
            </a:r>
            <a:r>
              <a:rPr lang="en-US" altLang="ko-KR" dirty="0" smtClean="0"/>
              <a:t>: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트리의</a:t>
            </a:r>
            <a:r>
              <a:rPr lang="ko-KR" altLang="en-US" dirty="0" smtClean="0"/>
              <a:t> 전위 순회를 일반화</a:t>
            </a:r>
          </a:p>
          <a:p>
            <a:pPr lvl="1"/>
            <a:r>
              <a:rPr lang="ko-KR" altLang="en-US" dirty="0" smtClean="0"/>
              <a:t>너비 </a:t>
            </a:r>
            <a:r>
              <a:rPr lang="ko-KR" altLang="en-US" dirty="0"/>
              <a:t>우선 </a:t>
            </a:r>
            <a:r>
              <a:rPr lang="ko-KR" altLang="en-US" dirty="0" smtClean="0"/>
              <a:t>탐색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트리의</a:t>
            </a:r>
            <a:r>
              <a:rPr lang="ko-KR" altLang="en-US" dirty="0" smtClean="0"/>
              <a:t> </a:t>
            </a:r>
            <a:r>
              <a:rPr lang="ko-KR" altLang="en-US" dirty="0"/>
              <a:t>레벨 순서 순회를 </a:t>
            </a:r>
            <a:r>
              <a:rPr lang="ko-KR" altLang="en-US" dirty="0" smtClean="0"/>
              <a:t>일반화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840347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데이터 구조</a:t>
            </a:r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25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>
                <a:solidFill>
                  <a:srgbClr val="231F20"/>
                </a:solidFill>
                <a:latin typeface="+mj-ea"/>
                <a:cs typeface="바탕"/>
              </a:rPr>
              <a:t>깊이 우선 탐색</a:t>
            </a:r>
            <a:r>
              <a:rPr lang="en-US" altLang="ko-KR" dirty="0" smtClean="0">
                <a:solidFill>
                  <a:srgbClr val="231F20"/>
                </a:solidFill>
                <a:latin typeface="+mj-ea"/>
                <a:cs typeface="바탕"/>
              </a:rPr>
              <a:t>(1/3)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49250" y="1191059"/>
            <a:ext cx="9601199" cy="6146086"/>
          </a:xfrm>
        </p:spPr>
        <p:txBody>
          <a:bodyPr>
            <a:normAutofit fontScale="92500"/>
          </a:bodyPr>
          <a:lstStyle/>
          <a:p>
            <a:r>
              <a:rPr lang="ko-KR" altLang="en-US" dirty="0"/>
              <a:t>깊이 우선 탐색</a:t>
            </a:r>
            <a:r>
              <a:rPr lang="en-US" altLang="ko-KR" dirty="0"/>
              <a:t>(DFS: Depth First </a:t>
            </a:r>
            <a:r>
              <a:rPr lang="en-US" altLang="ko-KR" dirty="0" smtClean="0"/>
              <a:t>Search)</a:t>
            </a:r>
          </a:p>
          <a:p>
            <a:pPr lvl="1"/>
            <a:r>
              <a:rPr lang="ko-KR" altLang="en-US" dirty="0"/>
              <a:t>미로</a:t>
            </a:r>
            <a:r>
              <a:rPr lang="en-US" altLang="ko-KR" dirty="0"/>
              <a:t>(maze) </a:t>
            </a:r>
            <a:r>
              <a:rPr lang="ko-KR" altLang="en-US" dirty="0"/>
              <a:t>찾기 </a:t>
            </a:r>
            <a:r>
              <a:rPr lang="ko-KR" altLang="en-US" dirty="0" smtClean="0"/>
              <a:t>과정과 유사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전위순회</a:t>
            </a:r>
            <a:endParaRPr lang="en-US" altLang="ko-KR" dirty="0" smtClean="0"/>
          </a:p>
          <a:p>
            <a:pPr marL="1029980" lvl="2" indent="0">
              <a:buNone/>
            </a:pPr>
            <a:r>
              <a:rPr lang="ko-KR" altLang="en-US" dirty="0" smtClean="0">
                <a:sym typeface="Wingdings" panose="05000000000000000000" pitchFamily="2" charset="2"/>
              </a:rPr>
              <a:t> </a:t>
            </a:r>
            <a:r>
              <a:rPr lang="ko-KR" altLang="en-US" dirty="0" smtClean="0"/>
              <a:t>한 </a:t>
            </a:r>
            <a:r>
              <a:rPr lang="ko-KR" altLang="en-US" dirty="0" err="1"/>
              <a:t>노드</a:t>
            </a:r>
            <a:r>
              <a:rPr lang="ko-KR" altLang="en-US" dirty="0"/>
              <a:t> </a:t>
            </a:r>
            <a:r>
              <a:rPr lang="en-US" altLang="ko-KR" i="1" dirty="0" smtClean="0"/>
              <a:t>n</a:t>
            </a:r>
            <a:r>
              <a:rPr lang="ko-KR" altLang="en-US" dirty="0" smtClean="0"/>
              <a:t>을 방문하면 </a:t>
            </a:r>
            <a:r>
              <a:rPr lang="ko-KR" altLang="en-US" u="sng" dirty="0" smtClean="0"/>
              <a:t>다음 방문 </a:t>
            </a:r>
            <a:r>
              <a:rPr lang="ko-KR" altLang="en-US" u="sng" dirty="0"/>
              <a:t>후보 </a:t>
            </a:r>
            <a:r>
              <a:rPr lang="ko-KR" altLang="en-US" u="sng" dirty="0" err="1"/>
              <a:t>노드는</a:t>
            </a:r>
            <a:r>
              <a:rPr lang="ko-KR" altLang="en-US" u="sng" dirty="0"/>
              <a:t> </a:t>
            </a:r>
            <a:r>
              <a:rPr lang="en-US" altLang="ko-KR" i="1" u="sng" dirty="0" smtClean="0"/>
              <a:t>n</a:t>
            </a:r>
            <a:r>
              <a:rPr lang="ko-KR" altLang="en-US" u="sng" dirty="0" smtClean="0"/>
              <a:t>의 </a:t>
            </a:r>
            <a:r>
              <a:rPr lang="ko-KR" altLang="en-US" u="sng" dirty="0"/>
              <a:t>부모와 자식 </a:t>
            </a:r>
            <a:r>
              <a:rPr lang="ko-KR" altLang="en-US" u="sng" dirty="0" err="1" smtClean="0"/>
              <a:t>노드</a:t>
            </a:r>
            <a:endParaRPr lang="en-US" altLang="ko-KR" u="sng" dirty="0"/>
          </a:p>
          <a:p>
            <a:pPr marL="1029980" lvl="2" indent="0">
              <a:buNone/>
            </a:pPr>
            <a:r>
              <a:rPr lang="ko-KR" altLang="en-US" dirty="0" smtClean="0">
                <a:sym typeface="Wingdings" panose="05000000000000000000" pitchFamily="2" charset="2"/>
              </a:rPr>
              <a:t> </a:t>
            </a:r>
            <a:r>
              <a:rPr lang="ko-KR" altLang="en-US" u="sng" dirty="0" smtClean="0"/>
              <a:t>부모는 </a:t>
            </a:r>
            <a:r>
              <a:rPr lang="ko-KR" altLang="en-US" u="sng" dirty="0"/>
              <a:t>이미 방문하였기 때문에 더 이상 방문의 대상이 아니고 자식은 아직 방문하지 않았으므로 방문의 </a:t>
            </a:r>
            <a:r>
              <a:rPr lang="ko-KR" altLang="en-US" u="sng" dirty="0" smtClean="0"/>
              <a:t>대상</a:t>
            </a:r>
            <a:endParaRPr lang="en-US" altLang="ko-KR" u="sng" dirty="0"/>
          </a:p>
          <a:p>
            <a:pPr marL="1029980" lvl="2" indent="0">
              <a:buNone/>
            </a:pPr>
            <a:r>
              <a:rPr lang="ko-KR" altLang="en-US" dirty="0" smtClean="0">
                <a:sym typeface="Wingdings" panose="05000000000000000000" pitchFamily="2" charset="2"/>
              </a:rPr>
              <a:t> </a:t>
            </a:r>
            <a:r>
              <a:rPr lang="en-US" altLang="ko-KR" i="1" dirty="0" smtClean="0"/>
              <a:t>n</a:t>
            </a:r>
            <a:r>
              <a:rPr lang="ko-KR" altLang="en-US" dirty="0" smtClean="0"/>
              <a:t>의 </a:t>
            </a:r>
            <a:r>
              <a:rPr lang="ko-KR" altLang="en-US" dirty="0"/>
              <a:t>자식 </a:t>
            </a:r>
            <a:r>
              <a:rPr lang="ko-KR" altLang="en-US" dirty="0" err="1"/>
              <a:t>노드를</a:t>
            </a:r>
            <a:r>
              <a:rPr lang="ko-KR" altLang="en-US" dirty="0"/>
              <a:t> 루트로 하는 </a:t>
            </a:r>
            <a:r>
              <a:rPr lang="ko-KR" altLang="en-US" dirty="0" err="1"/>
              <a:t>트리에</a:t>
            </a:r>
            <a:r>
              <a:rPr lang="ko-KR" altLang="en-US" dirty="0"/>
              <a:t> 대해 차례대로 전위 </a:t>
            </a:r>
            <a:r>
              <a:rPr lang="ko-KR" altLang="en-US" dirty="0" smtClean="0"/>
              <a:t>순회</a:t>
            </a:r>
            <a:endParaRPr lang="en-US" altLang="ko-KR" dirty="0"/>
          </a:p>
          <a:p>
            <a:pPr marL="1029980" lvl="2" indent="0">
              <a:buNone/>
            </a:pPr>
            <a:r>
              <a:rPr lang="ko-KR" altLang="en-US" dirty="0" smtClean="0">
                <a:sym typeface="Wingdings" panose="05000000000000000000" pitchFamily="2" charset="2"/>
              </a:rPr>
              <a:t> </a:t>
            </a:r>
            <a:r>
              <a:rPr lang="en-US" altLang="ko-KR" i="1" dirty="0" smtClean="0"/>
              <a:t>n</a:t>
            </a:r>
            <a:r>
              <a:rPr lang="ko-KR" altLang="en-US" dirty="0" smtClean="0"/>
              <a:t>의 </a:t>
            </a:r>
            <a:r>
              <a:rPr lang="ko-KR" altLang="en-US" dirty="0"/>
              <a:t>자식 </a:t>
            </a:r>
            <a:r>
              <a:rPr lang="ko-KR" altLang="en-US" dirty="0" err="1"/>
              <a:t>노드를</a:t>
            </a:r>
            <a:r>
              <a:rPr lang="ko-KR" altLang="en-US" dirty="0"/>
              <a:t> 모두 방문하였다면 </a:t>
            </a:r>
            <a:r>
              <a:rPr lang="en-US" altLang="ko-KR" i="1" dirty="0" smtClean="0"/>
              <a:t>n</a:t>
            </a:r>
            <a:r>
              <a:rPr lang="ko-KR" altLang="en-US" dirty="0" smtClean="0"/>
              <a:t>의 </a:t>
            </a:r>
            <a:r>
              <a:rPr lang="ko-KR" altLang="en-US" dirty="0"/>
              <a:t>부모 </a:t>
            </a:r>
            <a:r>
              <a:rPr lang="ko-KR" altLang="en-US" dirty="0" err="1"/>
              <a:t>노드로</a:t>
            </a:r>
            <a:r>
              <a:rPr lang="ko-KR" altLang="en-US" dirty="0"/>
              <a:t> 되돌아가서 아직 방문하지 않은 자식 </a:t>
            </a:r>
            <a:r>
              <a:rPr lang="ko-KR" altLang="en-US" dirty="0" err="1"/>
              <a:t>노드를</a:t>
            </a:r>
            <a:r>
              <a:rPr lang="ko-KR" altLang="en-US" dirty="0"/>
              <a:t> 대상으로 전위 </a:t>
            </a:r>
            <a:r>
              <a:rPr lang="ko-KR" altLang="en-US" dirty="0" smtClean="0"/>
              <a:t>순회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깊이 우선 탐색</a:t>
            </a:r>
            <a:endParaRPr lang="en-US" altLang="ko-KR" dirty="0" smtClean="0"/>
          </a:p>
          <a:p>
            <a:pPr marL="1029980" lvl="2" indent="0">
              <a:buNone/>
            </a:pPr>
            <a:r>
              <a:rPr lang="ko-KR" altLang="en-US" dirty="0">
                <a:sym typeface="Wingdings" panose="05000000000000000000" pitchFamily="2" charset="2"/>
              </a:rPr>
              <a:t> </a:t>
            </a:r>
            <a:r>
              <a:rPr lang="ko-KR" altLang="en-US" dirty="0" smtClean="0"/>
              <a:t>한 정점 </a:t>
            </a:r>
            <a:r>
              <a:rPr lang="en-US" altLang="ko-KR" i="1" dirty="0" smtClean="0"/>
              <a:t>v</a:t>
            </a:r>
            <a:r>
              <a:rPr lang="ko-KR" altLang="en-US" dirty="0" smtClean="0"/>
              <a:t>를 방문하면 </a:t>
            </a:r>
            <a:r>
              <a:rPr lang="ko-KR" altLang="en-US" u="sng" dirty="0" smtClean="0"/>
              <a:t>다음 방문 후보 정점은 </a:t>
            </a:r>
            <a:r>
              <a:rPr lang="en-US" altLang="ko-KR" i="1" u="sng" dirty="0" smtClean="0"/>
              <a:t>v</a:t>
            </a:r>
            <a:r>
              <a:rPr lang="ko-KR" altLang="en-US" u="sng" dirty="0" smtClean="0"/>
              <a:t>에 인접한 정점</a:t>
            </a:r>
            <a:endParaRPr lang="en-US" altLang="ko-KR" u="sng" dirty="0" smtClean="0"/>
          </a:p>
          <a:p>
            <a:pPr marL="1029980" lvl="2" indent="0">
              <a:buNone/>
            </a:pPr>
            <a:r>
              <a:rPr lang="ko-KR" altLang="en-US" dirty="0">
                <a:sym typeface="Wingdings" panose="05000000000000000000" pitchFamily="2" charset="2"/>
              </a:rPr>
              <a:t> </a:t>
            </a:r>
            <a:r>
              <a:rPr lang="ko-KR" altLang="en-US" u="sng" dirty="0" smtClean="0"/>
              <a:t>인접 정점에는 이미 방문한 정점과 아직 방문하지 않은 정점이 섞여 있음</a:t>
            </a:r>
            <a:endParaRPr lang="en-US" altLang="ko-KR" u="sng" dirty="0" smtClean="0"/>
          </a:p>
          <a:p>
            <a:pPr marL="1029980" lvl="2" indent="0">
              <a:buNone/>
            </a:pPr>
            <a:r>
              <a:rPr lang="ko-KR" altLang="en-US" dirty="0">
                <a:sym typeface="Wingdings" panose="05000000000000000000" pitchFamily="2" charset="2"/>
              </a:rPr>
              <a:t> </a:t>
            </a:r>
            <a:r>
              <a:rPr lang="en-US" altLang="ko-KR" i="1" dirty="0" smtClean="0"/>
              <a:t>v</a:t>
            </a:r>
            <a:r>
              <a:rPr lang="ko-KR" altLang="en-US" dirty="0" smtClean="0"/>
              <a:t>에 인접한 정점 중 아직 방문하지 않은 정점들을 대상으로 </a:t>
            </a:r>
            <a:r>
              <a:rPr lang="ko-KR" altLang="en-US" dirty="0" err="1" smtClean="0"/>
              <a:t>깊이우선탐색</a:t>
            </a:r>
            <a:endParaRPr lang="en-US" altLang="ko-KR" dirty="0" smtClean="0"/>
          </a:p>
          <a:p>
            <a:pPr marL="1029980" lvl="2" indent="0">
              <a:buNone/>
            </a:pPr>
            <a:r>
              <a:rPr lang="ko-KR" altLang="en-US" dirty="0">
                <a:sym typeface="Wingdings" panose="05000000000000000000" pitchFamily="2" charset="2"/>
              </a:rPr>
              <a:t> </a:t>
            </a:r>
            <a:r>
              <a:rPr lang="en-US" altLang="ko-KR" i="1" dirty="0" smtClean="0"/>
              <a:t>v</a:t>
            </a:r>
            <a:r>
              <a:rPr lang="ko-KR" altLang="en-US" dirty="0" smtClean="0"/>
              <a:t>에 인접한 모든 정점을 방문하였다면 </a:t>
            </a:r>
            <a:r>
              <a:rPr lang="en-US" altLang="ko-KR" i="1" dirty="0" smtClean="0"/>
              <a:t>v </a:t>
            </a:r>
            <a:r>
              <a:rPr lang="ko-KR" altLang="en-US" dirty="0" smtClean="0"/>
              <a:t>직전에 방문한 정점으로 되돌아가서 아직 방문하지 않은 인접 정점들을 대상으로 깊이 우선 탐색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77043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데이터 구조</a:t>
            </a:r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26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>
                <a:solidFill>
                  <a:srgbClr val="231F20"/>
                </a:solidFill>
                <a:latin typeface="+mj-ea"/>
                <a:cs typeface="바탕"/>
              </a:rPr>
              <a:t>깊이 우선 탐색</a:t>
            </a:r>
            <a:r>
              <a:rPr lang="en-US" altLang="ko-KR" dirty="0" smtClean="0">
                <a:solidFill>
                  <a:srgbClr val="231F20"/>
                </a:solidFill>
                <a:latin typeface="+mj-ea"/>
                <a:cs typeface="바탕"/>
              </a:rPr>
              <a:t>(2/3)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1850" y="204958"/>
            <a:ext cx="5676900" cy="23241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8450" y="2727889"/>
            <a:ext cx="7358311" cy="4780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899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데이터 구조</a:t>
            </a:r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27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>
                <a:solidFill>
                  <a:srgbClr val="231F20"/>
                </a:solidFill>
                <a:latin typeface="+mj-ea"/>
                <a:cs typeface="바탕"/>
              </a:rPr>
              <a:t>깊이 우선 탐색</a:t>
            </a:r>
            <a:r>
              <a:rPr lang="en-US" altLang="ko-KR" dirty="0" smtClean="0">
                <a:solidFill>
                  <a:srgbClr val="231F20"/>
                </a:solidFill>
                <a:latin typeface="+mj-ea"/>
                <a:cs typeface="바탕"/>
              </a:rPr>
              <a:t>(3/3)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t="15317"/>
          <a:stretch/>
        </p:blipFill>
        <p:spPr>
          <a:xfrm>
            <a:off x="596900" y="1128081"/>
            <a:ext cx="8524875" cy="367811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t="42572"/>
          <a:stretch/>
        </p:blipFill>
        <p:spPr>
          <a:xfrm>
            <a:off x="654050" y="4836136"/>
            <a:ext cx="8467725" cy="246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62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데이터 구조</a:t>
            </a:r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28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>
                <a:solidFill>
                  <a:srgbClr val="231F20"/>
                </a:solidFill>
                <a:latin typeface="+mj-ea"/>
                <a:cs typeface="바탕"/>
              </a:rPr>
              <a:t>너비 우선 탐색</a:t>
            </a:r>
            <a:r>
              <a:rPr lang="en-US" altLang="ko-KR" dirty="0" smtClean="0">
                <a:solidFill>
                  <a:srgbClr val="231F20"/>
                </a:solidFill>
                <a:latin typeface="+mj-ea"/>
                <a:cs typeface="바탕"/>
              </a:rPr>
              <a:t>(1/4)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49250" y="1191059"/>
            <a:ext cx="9601199" cy="6146086"/>
          </a:xfrm>
        </p:spPr>
        <p:txBody>
          <a:bodyPr>
            <a:normAutofit/>
          </a:bodyPr>
          <a:lstStyle/>
          <a:p>
            <a:r>
              <a:rPr lang="ko-KR" altLang="en-US" dirty="0"/>
              <a:t>너비 우선 탐색</a:t>
            </a:r>
            <a:r>
              <a:rPr lang="en-US" altLang="ko-KR" dirty="0"/>
              <a:t>(BFS: Breadth First </a:t>
            </a:r>
            <a:r>
              <a:rPr lang="en-US" altLang="ko-KR" dirty="0" smtClean="0"/>
              <a:t>Search)</a:t>
            </a:r>
          </a:p>
          <a:p>
            <a:pPr lvl="1"/>
            <a:r>
              <a:rPr lang="ko-KR" altLang="en-US" dirty="0" smtClean="0"/>
              <a:t>레벨 순서 순회</a:t>
            </a:r>
            <a:endParaRPr lang="en-US" altLang="ko-KR" dirty="0" smtClean="0"/>
          </a:p>
          <a:p>
            <a:pPr marL="1029980" lvl="2" indent="0">
              <a:buNone/>
            </a:pPr>
            <a:r>
              <a:rPr lang="ko-KR" altLang="en-US" dirty="0" smtClean="0">
                <a:sym typeface="Wingdings" panose="05000000000000000000" pitchFamily="2" charset="2"/>
              </a:rPr>
              <a:t> </a:t>
            </a:r>
            <a:r>
              <a:rPr lang="ko-KR" altLang="en-US" u="sng" dirty="0"/>
              <a:t>레벨 </a:t>
            </a:r>
            <a:r>
              <a:rPr lang="en-US" altLang="ko-KR" i="1" u="sng" dirty="0" err="1"/>
              <a:t>i</a:t>
            </a:r>
            <a:r>
              <a:rPr lang="en-US" altLang="ko-KR" i="1" u="sng" dirty="0"/>
              <a:t> </a:t>
            </a:r>
            <a:r>
              <a:rPr lang="ko-KR" altLang="en-US" u="sng" dirty="0"/>
              <a:t>의 </a:t>
            </a:r>
            <a:r>
              <a:rPr lang="ko-KR" altLang="en-US" u="sng" dirty="0" err="1"/>
              <a:t>노드</a:t>
            </a:r>
            <a:r>
              <a:rPr lang="ko-KR" altLang="en-US" dirty="0" err="1"/>
              <a:t>를</a:t>
            </a:r>
            <a:r>
              <a:rPr lang="ko-KR" altLang="en-US" dirty="0"/>
              <a:t> 모두 </a:t>
            </a:r>
            <a:r>
              <a:rPr lang="ko-KR" altLang="en-US" dirty="0" smtClean="0"/>
              <a:t>방문</a:t>
            </a:r>
            <a:endParaRPr lang="en-US" altLang="ko-KR" u="sng" dirty="0"/>
          </a:p>
          <a:p>
            <a:pPr marL="1029980" lvl="2" indent="0">
              <a:buNone/>
            </a:pPr>
            <a:r>
              <a:rPr lang="ko-KR" altLang="en-US" dirty="0">
                <a:sym typeface="Wingdings" panose="05000000000000000000" pitchFamily="2" charset="2"/>
              </a:rPr>
              <a:t> </a:t>
            </a:r>
            <a:r>
              <a:rPr lang="ko-KR" altLang="en-US" dirty="0" smtClean="0"/>
              <a:t>다음에 </a:t>
            </a:r>
            <a:r>
              <a:rPr lang="ko-KR" altLang="en-US" dirty="0"/>
              <a:t>방문하게 될 후보는 </a:t>
            </a:r>
            <a:r>
              <a:rPr lang="ko-KR" altLang="en-US" u="sng" dirty="0"/>
              <a:t>레벨 </a:t>
            </a:r>
            <a:r>
              <a:rPr lang="en-US" altLang="ko-KR" i="1" u="sng" dirty="0" err="1"/>
              <a:t>i</a:t>
            </a:r>
            <a:r>
              <a:rPr lang="en-US" altLang="ko-KR" u="sng" dirty="0"/>
              <a:t> +1</a:t>
            </a:r>
            <a:r>
              <a:rPr lang="ko-KR" altLang="en-US" u="sng" dirty="0"/>
              <a:t>의 </a:t>
            </a:r>
            <a:r>
              <a:rPr lang="ko-KR" altLang="en-US" u="sng" dirty="0" err="1" smtClean="0"/>
              <a:t>노드</a:t>
            </a:r>
            <a:endParaRPr lang="en-US" altLang="ko-KR" u="sng" dirty="0" smtClean="0"/>
          </a:p>
          <a:p>
            <a:pPr marL="1029980" lvl="2" indent="0">
              <a:buNone/>
            </a:pPr>
            <a:r>
              <a:rPr lang="ko-KR" altLang="en-US" dirty="0" smtClean="0">
                <a:sym typeface="Wingdings" panose="05000000000000000000" pitchFamily="2" charset="2"/>
              </a:rPr>
              <a:t> </a:t>
            </a:r>
            <a:r>
              <a:rPr lang="ko-KR" altLang="en-US" u="sng" dirty="0" smtClean="0"/>
              <a:t>레벨 </a:t>
            </a:r>
            <a:r>
              <a:rPr lang="en-US" altLang="ko-KR" i="1" u="sng" dirty="0" err="1"/>
              <a:t>i</a:t>
            </a:r>
            <a:r>
              <a:rPr lang="en-US" altLang="ko-KR" u="sng" dirty="0"/>
              <a:t> +1 </a:t>
            </a:r>
            <a:r>
              <a:rPr lang="ko-KR" altLang="en-US" u="sng" dirty="0" err="1"/>
              <a:t>노드를</a:t>
            </a:r>
            <a:r>
              <a:rPr lang="ko-KR" altLang="en-US" u="sng" dirty="0"/>
              <a:t> 대상으로 </a:t>
            </a:r>
            <a:r>
              <a:rPr lang="ko-KR" altLang="en-US" dirty="0"/>
              <a:t>위 과정을 </a:t>
            </a:r>
            <a:r>
              <a:rPr lang="ko-KR" altLang="en-US" dirty="0" smtClean="0"/>
              <a:t>반복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너비 우선 탐색</a:t>
            </a:r>
            <a:endParaRPr lang="en-US" altLang="ko-KR" dirty="0" smtClean="0"/>
          </a:p>
          <a:p>
            <a:pPr marL="1029980" lvl="2" indent="0">
              <a:buNone/>
            </a:pPr>
            <a:r>
              <a:rPr lang="ko-KR" altLang="en-US" dirty="0">
                <a:sym typeface="Wingdings" panose="05000000000000000000" pitchFamily="2" charset="2"/>
              </a:rPr>
              <a:t> </a:t>
            </a:r>
            <a:r>
              <a:rPr lang="ko-KR" altLang="en-US" u="sng" dirty="0" smtClean="0"/>
              <a:t>시작 </a:t>
            </a:r>
            <a:r>
              <a:rPr lang="ko-KR" altLang="en-US" u="sng" dirty="0"/>
              <a:t>정점에서 경로 길이가 </a:t>
            </a:r>
            <a:r>
              <a:rPr lang="en-US" altLang="ko-KR" i="1" u="sng" dirty="0" err="1" smtClean="0"/>
              <a:t>i</a:t>
            </a:r>
            <a:r>
              <a:rPr lang="ko-KR" altLang="en-US" u="sng" dirty="0" smtClean="0"/>
              <a:t>인 </a:t>
            </a:r>
            <a:r>
              <a:rPr lang="ko-KR" altLang="en-US" u="sng" dirty="0"/>
              <a:t>정점</a:t>
            </a:r>
            <a:r>
              <a:rPr lang="ko-KR" altLang="en-US" dirty="0"/>
              <a:t>들을 모두 방문 </a:t>
            </a:r>
            <a:endParaRPr lang="en-US" altLang="ko-KR" u="sng" dirty="0" smtClean="0"/>
          </a:p>
          <a:p>
            <a:pPr marL="1029980" lvl="2" indent="0">
              <a:buNone/>
            </a:pPr>
            <a:r>
              <a:rPr lang="ko-KR" altLang="en-US" dirty="0">
                <a:sym typeface="Wingdings" panose="05000000000000000000" pitchFamily="2" charset="2"/>
              </a:rPr>
              <a:t> </a:t>
            </a:r>
            <a:r>
              <a:rPr lang="ko-KR" altLang="en-US" dirty="0"/>
              <a:t>다음에 방문하게 될 후보는 시작 정점으로부터의 경로 길이가 </a:t>
            </a:r>
            <a:r>
              <a:rPr lang="en-US" altLang="ko-KR" i="1" dirty="0" err="1"/>
              <a:t>i</a:t>
            </a:r>
            <a:r>
              <a:rPr lang="en-US" altLang="ko-KR" dirty="0" smtClean="0"/>
              <a:t> </a:t>
            </a:r>
            <a:r>
              <a:rPr lang="en-US" altLang="ko-KR" dirty="0"/>
              <a:t>+1</a:t>
            </a:r>
            <a:r>
              <a:rPr lang="ko-KR" altLang="en-US" dirty="0"/>
              <a:t>인 정점들</a:t>
            </a:r>
            <a:r>
              <a:rPr lang="en-US" altLang="ko-KR" dirty="0"/>
              <a:t>, </a:t>
            </a:r>
            <a:r>
              <a:rPr lang="ko-KR" altLang="en-US" dirty="0"/>
              <a:t>즉 </a:t>
            </a:r>
            <a:r>
              <a:rPr lang="ko-KR" altLang="en-US" u="sng" dirty="0"/>
              <a:t>경로 길이가 </a:t>
            </a:r>
            <a:r>
              <a:rPr lang="en-US" altLang="ko-KR" i="1" u="sng" dirty="0" err="1" smtClean="0"/>
              <a:t>i</a:t>
            </a:r>
            <a:r>
              <a:rPr lang="ko-KR" altLang="en-US" u="sng" dirty="0" smtClean="0"/>
              <a:t>인 </a:t>
            </a:r>
            <a:r>
              <a:rPr lang="ko-KR" altLang="en-US" u="sng" dirty="0"/>
              <a:t>정점들에 인접한 </a:t>
            </a:r>
            <a:r>
              <a:rPr lang="ko-KR" altLang="en-US" u="sng" dirty="0" smtClean="0"/>
              <a:t>정점</a:t>
            </a:r>
            <a:endParaRPr lang="en-US" altLang="ko-KR" u="sng" dirty="0" smtClean="0"/>
          </a:p>
          <a:p>
            <a:pPr marL="1029980" lvl="2" indent="0">
              <a:buNone/>
            </a:pPr>
            <a:r>
              <a:rPr lang="ko-KR" altLang="en-US" dirty="0">
                <a:sym typeface="Wingdings" panose="05000000000000000000" pitchFamily="2" charset="2"/>
              </a:rPr>
              <a:t> </a:t>
            </a:r>
            <a:r>
              <a:rPr lang="ko-KR" altLang="en-US" u="sng" dirty="0"/>
              <a:t>경로 길이가 </a:t>
            </a:r>
            <a:r>
              <a:rPr lang="en-US" altLang="ko-KR" i="1" u="sng" dirty="0" err="1"/>
              <a:t>i</a:t>
            </a:r>
            <a:r>
              <a:rPr lang="en-US" altLang="ko-KR" u="sng" dirty="0" smtClean="0"/>
              <a:t> </a:t>
            </a:r>
            <a:r>
              <a:rPr lang="en-US" altLang="ko-KR" u="sng" dirty="0"/>
              <a:t>+1</a:t>
            </a:r>
            <a:r>
              <a:rPr lang="ko-KR" altLang="en-US" u="sng" dirty="0"/>
              <a:t>인 정점들 가운데 아직 방문하지 않은 정점들을 대상으로</a:t>
            </a:r>
            <a:r>
              <a:rPr lang="ko-KR" altLang="en-US" dirty="0"/>
              <a:t> 위 과정을 </a:t>
            </a:r>
            <a:r>
              <a:rPr lang="ko-KR" altLang="en-US" dirty="0" smtClean="0"/>
              <a:t>반복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603702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데이터 구조</a:t>
            </a:r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29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>
                <a:solidFill>
                  <a:srgbClr val="231F20"/>
                </a:solidFill>
                <a:latin typeface="+mj-ea"/>
                <a:cs typeface="바탕"/>
              </a:rPr>
              <a:t>너비 우선 탐색</a:t>
            </a:r>
            <a:r>
              <a:rPr lang="en-US" altLang="ko-KR" dirty="0" smtClean="0">
                <a:solidFill>
                  <a:srgbClr val="231F20"/>
                </a:solidFill>
                <a:latin typeface="+mj-ea"/>
                <a:cs typeface="바탕"/>
              </a:rPr>
              <a:t>(2/4)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4250" y="0"/>
            <a:ext cx="5572125" cy="250507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650" y="2654349"/>
            <a:ext cx="8107900" cy="5083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159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데이터 구조</a:t>
            </a:r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3</a:t>
            </a:fld>
            <a:endParaRPr lang="ko-KR" altLang="en-US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49250" y="1191060"/>
            <a:ext cx="9407645" cy="578827"/>
          </a:xfrm>
        </p:spPr>
        <p:txBody>
          <a:bodyPr>
            <a:noAutofit/>
          </a:bodyPr>
          <a:lstStyle/>
          <a:p>
            <a:pPr marL="16830" marR="21038" algn="just">
              <a:lnSpc>
                <a:spcPct val="142900"/>
              </a:lnSpc>
              <a:spcBef>
                <a:spcPts val="583"/>
              </a:spcBef>
            </a:pPr>
            <a:r>
              <a:rPr lang="ko-KR" altLang="en-US" sz="2400" dirty="0" err="1"/>
              <a:t>쾨니히스베르크의</a:t>
            </a:r>
            <a:r>
              <a:rPr lang="ko-KR" altLang="en-US" sz="2400" dirty="0"/>
              <a:t> 다리 </a:t>
            </a:r>
            <a:r>
              <a:rPr lang="ko-KR" altLang="en-US" sz="2400" dirty="0" smtClean="0"/>
              <a:t>문제</a:t>
            </a:r>
            <a:r>
              <a:rPr lang="en-US" altLang="ko-KR" sz="2400" dirty="0" smtClean="0"/>
              <a:t>: </a:t>
            </a:r>
            <a:r>
              <a:rPr lang="ko-KR" altLang="en-US" sz="2400" dirty="0" err="1" smtClean="0"/>
              <a:t>오일러</a:t>
            </a:r>
            <a:r>
              <a:rPr lang="ko-KR" altLang="en-US" sz="2400" dirty="0" smtClean="0"/>
              <a:t> 회로가 존재하는가</a:t>
            </a:r>
            <a:r>
              <a:rPr lang="en-US" altLang="ko-KR" sz="2400" dirty="0" smtClean="0"/>
              <a:t>?</a:t>
            </a:r>
            <a:endParaRPr lang="en-US" altLang="ko-KR" sz="2400" dirty="0" smtClean="0">
              <a:solidFill>
                <a:srgbClr val="231F20"/>
              </a:solidFill>
              <a:cs typeface="함초롬바탕"/>
            </a:endParaRPr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>
                <a:solidFill>
                  <a:srgbClr val="231F20"/>
                </a:solidFill>
                <a:latin typeface="+mj-ea"/>
                <a:cs typeface="바탕"/>
              </a:rPr>
              <a:t>그래프</a:t>
            </a:r>
            <a:r>
              <a:rPr lang="en-US" altLang="ko-KR" dirty="0" smtClean="0">
                <a:solidFill>
                  <a:srgbClr val="231F20"/>
                </a:solidFill>
                <a:latin typeface="+mj-ea"/>
                <a:cs typeface="바탕"/>
              </a:rPr>
              <a:t>:</a:t>
            </a:r>
            <a:r>
              <a:rPr lang="ko-KR" altLang="en-US" dirty="0" smtClean="0">
                <a:solidFill>
                  <a:srgbClr val="231F20"/>
                </a:solidFill>
                <a:latin typeface="+mj-ea"/>
                <a:cs typeface="바탕"/>
              </a:rPr>
              <a:t> 기본 개념</a:t>
            </a:r>
            <a:endParaRPr lang="ko-KR" altLang="en-US" dirty="0"/>
          </a:p>
        </p:txBody>
      </p:sp>
      <p:pic>
        <p:nvPicPr>
          <p:cNvPr id="1025" name="_x48529736" descr="EMB00000cc415d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539" y="1857875"/>
            <a:ext cx="2971800" cy="2342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_x48529816" descr="EMB00000cc415d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5850" y="1729712"/>
            <a:ext cx="3288897" cy="2634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_x48528856" descr="EMB00000cc415d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0764" y="1800264"/>
            <a:ext cx="2975886" cy="2383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내용 개체 틀 4"/>
          <p:cNvSpPr txBox="1">
            <a:spLocks/>
          </p:cNvSpPr>
          <p:nvPr/>
        </p:nvSpPr>
        <p:spPr bwMode="gray">
          <a:xfrm>
            <a:off x="349250" y="4466252"/>
            <a:ext cx="9220199" cy="56692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386243" indent="-386243" algn="l" defTabSz="1029980" rtl="0" eaLnBrk="1" latinLnBrk="1" hangingPunct="1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q"/>
              <a:defRPr sz="2800" kern="1200" baseline="0">
                <a:solidFill>
                  <a:schemeClr val="tx1"/>
                </a:solidFill>
                <a:latin typeface="Bodoni MT" panose="02070603080606020203" pitchFamily="18" charset="0"/>
                <a:ea typeface="한컴 윤고딕 230" panose="02020603020101020101" pitchFamily="18" charset="-127"/>
                <a:cs typeface="+mn-cs"/>
              </a:defRPr>
            </a:lvl1pPr>
            <a:lvl2pPr marL="836859" indent="-321869" algn="l" defTabSz="1029980" rtl="0" eaLnBrk="1" latinLnBrk="1" hangingPunct="1">
              <a:spcBef>
                <a:spcPct val="20000"/>
              </a:spcBef>
              <a:buClr>
                <a:schemeClr val="tx2"/>
              </a:buClr>
              <a:buSzPct val="70000"/>
              <a:buFont typeface="Wingdings 2" pitchFamily="18" charset="2"/>
              <a:buChar char=""/>
              <a:defRPr sz="2400" kern="1200" baseline="0">
                <a:solidFill>
                  <a:schemeClr val="tx1"/>
                </a:solidFill>
                <a:latin typeface="Bodoni MT" panose="02070603080606020203" pitchFamily="18" charset="0"/>
                <a:ea typeface="한컴 윤고딕 230" panose="02020603020101020101" pitchFamily="18" charset="-127"/>
                <a:cs typeface="+mn-cs"/>
              </a:defRPr>
            </a:lvl2pPr>
            <a:lvl3pPr marL="1287475" marR="0" indent="-257495" algn="l" defTabSz="102998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2">
                  <a:lumMod val="65000"/>
                  <a:lumOff val="35000"/>
                </a:schemeClr>
              </a:buClr>
              <a:buSzPct val="70000"/>
              <a:buFont typeface="Wingdings 2" pitchFamily="18" charset="2"/>
              <a:buChar char=""/>
              <a:tabLst/>
              <a:defRPr sz="2400" kern="1200" baseline="0">
                <a:solidFill>
                  <a:schemeClr val="tx1"/>
                </a:solidFill>
                <a:latin typeface="Bodoni MT" panose="02070603080606020203" pitchFamily="18" charset="0"/>
                <a:ea typeface="한컴 윤고딕 230" panose="02020603020101020101" pitchFamily="18" charset="-127"/>
                <a:cs typeface="+mn-cs"/>
              </a:defRPr>
            </a:lvl3pPr>
            <a:lvl4pPr marL="1802465" marR="0" indent="-257495" algn="l" defTabSz="102998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100000"/>
              <a:buFont typeface="Wingdings 2" pitchFamily="18" charset="2"/>
              <a:buChar char=""/>
              <a:tabLst/>
              <a:defRPr sz="2400" i="0" kern="1200" baseline="0">
                <a:solidFill>
                  <a:schemeClr val="tx1"/>
                </a:solidFill>
                <a:latin typeface="Bodoni MT" panose="02070603080606020203" pitchFamily="18" charset="0"/>
                <a:ea typeface="한컴 윤고딕 230" panose="02020603020101020101" pitchFamily="18" charset="-127"/>
                <a:cs typeface="+mn-cs"/>
              </a:defRPr>
            </a:lvl4pPr>
            <a:lvl5pPr marL="2317455" marR="0" indent="-257495" algn="l" defTabSz="102998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6"/>
              </a:buClr>
              <a:buSzPct val="100000"/>
              <a:buFont typeface="Wingdings 2" pitchFamily="18" charset="2"/>
              <a:buChar char="¡"/>
              <a:tabLst/>
              <a:defRPr sz="2400" kern="1200" baseline="0">
                <a:solidFill>
                  <a:schemeClr val="tx1"/>
                </a:solidFill>
                <a:latin typeface="Bodoni MT" panose="02070603080606020203" pitchFamily="18" charset="0"/>
                <a:ea typeface="한컴 윤고딕 230" panose="02020603020101020101" pitchFamily="18" charset="-127"/>
                <a:cs typeface="+mn-cs"/>
              </a:defRPr>
            </a:lvl5pPr>
            <a:lvl6pPr marL="2832445" indent="-257495" algn="l" defTabSz="102998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47436" indent="-257495" algn="l" defTabSz="102998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62426" indent="-257495" algn="l" defTabSz="102998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77416" indent="-257495" algn="l" defTabSz="102998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830" marR="21038" algn="just">
              <a:lnSpc>
                <a:spcPct val="142900"/>
              </a:lnSpc>
              <a:spcBef>
                <a:spcPts val="583"/>
              </a:spcBef>
            </a:pPr>
            <a:r>
              <a:rPr lang="ko-KR" altLang="en-US" dirty="0" smtClean="0"/>
              <a:t>그래프</a:t>
            </a:r>
            <a:r>
              <a:rPr lang="en-US" altLang="ko-KR" dirty="0" smtClean="0"/>
              <a:t>: </a:t>
            </a:r>
            <a:r>
              <a:rPr lang="ko-KR" altLang="en-US" dirty="0" smtClean="0"/>
              <a:t>객체 간의 네트워크를 표현</a:t>
            </a:r>
            <a:endParaRPr lang="en-US" altLang="ko-KR" dirty="0" smtClean="0">
              <a:solidFill>
                <a:srgbClr val="231F20"/>
              </a:solidFill>
              <a:cs typeface="함초롬바탕"/>
            </a:endParaRPr>
          </a:p>
        </p:txBody>
      </p:sp>
      <p:pic>
        <p:nvPicPr>
          <p:cNvPr id="1031" name="_x48528936" descr="EMB00000cc415d5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50" t="40305" r="25597" b="23279"/>
          <a:stretch/>
        </p:blipFill>
        <p:spPr bwMode="auto">
          <a:xfrm>
            <a:off x="439538" y="5129353"/>
            <a:ext cx="2971801" cy="2513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_x48528936" descr="EMB00000cc415d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2905" y="5097115"/>
            <a:ext cx="3154786" cy="2463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5" name="_x48528936" descr="EMB00000cc415d7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408" r="13620"/>
          <a:stretch/>
        </p:blipFill>
        <p:spPr bwMode="auto">
          <a:xfrm>
            <a:off x="7074325" y="5129353"/>
            <a:ext cx="2952325" cy="2201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6815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데이터 구조</a:t>
            </a:r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30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>
                <a:solidFill>
                  <a:srgbClr val="231F20"/>
                </a:solidFill>
                <a:latin typeface="+mj-ea"/>
                <a:cs typeface="바탕"/>
              </a:rPr>
              <a:t>너비 우선 탐색</a:t>
            </a:r>
            <a:r>
              <a:rPr lang="en-US" altLang="ko-KR" dirty="0" smtClean="0">
                <a:solidFill>
                  <a:srgbClr val="231F20"/>
                </a:solidFill>
                <a:latin typeface="+mj-ea"/>
                <a:cs typeface="바탕"/>
              </a:rPr>
              <a:t>(3/4)</a:t>
            </a:r>
            <a:endParaRPr lang="ko-KR" altLang="en-US" dirty="0"/>
          </a:p>
        </p:txBody>
      </p:sp>
      <p:grpSp>
        <p:nvGrpSpPr>
          <p:cNvPr id="9" name="그룹 8"/>
          <p:cNvGrpSpPr/>
          <p:nvPr/>
        </p:nvGrpSpPr>
        <p:grpSpPr>
          <a:xfrm>
            <a:off x="806450" y="719021"/>
            <a:ext cx="8496300" cy="6960110"/>
            <a:chOff x="815242" y="752475"/>
            <a:chExt cx="8496300" cy="6960110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15242" y="752475"/>
              <a:ext cx="8496300" cy="3209925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5025" y="3874010"/>
              <a:ext cx="8467725" cy="38385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70203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데이터 구조</a:t>
            </a:r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31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>
                <a:solidFill>
                  <a:srgbClr val="231F20"/>
                </a:solidFill>
                <a:latin typeface="+mj-ea"/>
                <a:cs typeface="바탕"/>
              </a:rPr>
              <a:t>너비 우선 탐색</a:t>
            </a:r>
            <a:r>
              <a:rPr lang="en-US" altLang="ko-KR" dirty="0" smtClean="0">
                <a:solidFill>
                  <a:srgbClr val="231F20"/>
                </a:solidFill>
                <a:latin typeface="+mj-ea"/>
                <a:cs typeface="바탕"/>
              </a:rPr>
              <a:t>(4/4)</a:t>
            </a:r>
            <a:endParaRPr lang="ko-KR" altLang="en-US" dirty="0"/>
          </a:p>
        </p:txBody>
      </p:sp>
      <p:grpSp>
        <p:nvGrpSpPr>
          <p:cNvPr id="10" name="그룹 9"/>
          <p:cNvGrpSpPr/>
          <p:nvPr/>
        </p:nvGrpSpPr>
        <p:grpSpPr>
          <a:xfrm>
            <a:off x="730250" y="1219200"/>
            <a:ext cx="8479391" cy="5800725"/>
            <a:chOff x="911225" y="1098141"/>
            <a:chExt cx="8479391" cy="5800725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11225" y="1098141"/>
              <a:ext cx="8477250" cy="3876675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2891" y="4974816"/>
              <a:ext cx="8467725" cy="19240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37639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데이터 구조</a:t>
            </a:r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32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>
                <a:solidFill>
                  <a:srgbClr val="231F20"/>
                </a:solidFill>
                <a:latin typeface="+mj-ea"/>
                <a:cs typeface="바탕"/>
              </a:rPr>
              <a:t>연결 요소</a:t>
            </a:r>
            <a:r>
              <a:rPr lang="en-US" altLang="ko-KR" dirty="0" smtClean="0">
                <a:solidFill>
                  <a:srgbClr val="231F20"/>
                </a:solidFill>
                <a:latin typeface="+mj-ea"/>
                <a:cs typeface="바탕"/>
              </a:rPr>
              <a:t>(1/3)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49250" y="1191059"/>
            <a:ext cx="9601199" cy="2161741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그래프의 모든 </a:t>
            </a:r>
            <a:r>
              <a:rPr lang="ko-KR" altLang="en-US" dirty="0"/>
              <a:t>연결 </a:t>
            </a:r>
            <a:r>
              <a:rPr lang="ko-KR" altLang="en-US" dirty="0" smtClean="0"/>
              <a:t>요소</a:t>
            </a:r>
            <a:r>
              <a:rPr lang="en-US" altLang="ko-KR" dirty="0" smtClean="0"/>
              <a:t>(</a:t>
            </a:r>
            <a:r>
              <a:rPr lang="ko-KR" altLang="en-US" dirty="0" smtClean="0"/>
              <a:t>최대 </a:t>
            </a:r>
            <a:r>
              <a:rPr lang="ko-KR" altLang="en-US" dirty="0"/>
              <a:t>연결 </a:t>
            </a:r>
            <a:r>
              <a:rPr lang="ko-KR" altLang="en-US" dirty="0" smtClean="0"/>
              <a:t>서브그래프</a:t>
            </a:r>
            <a:r>
              <a:rPr lang="en-US" altLang="ko-KR" dirty="0" smtClean="0"/>
              <a:t>)</a:t>
            </a:r>
            <a:r>
              <a:rPr lang="ko-KR" altLang="en-US" dirty="0" smtClean="0"/>
              <a:t>를 찾으려면</a:t>
            </a:r>
            <a:r>
              <a:rPr lang="en-US" altLang="ko-KR" dirty="0" smtClean="0"/>
              <a:t>?</a:t>
            </a:r>
          </a:p>
          <a:p>
            <a:pPr lvl="1"/>
            <a:r>
              <a:rPr lang="ko-KR" altLang="en-US" dirty="0"/>
              <a:t>그래프 탐색 </a:t>
            </a:r>
            <a:r>
              <a:rPr lang="ko-KR" altLang="en-US" dirty="0" smtClean="0"/>
              <a:t>알고리즘 사용</a:t>
            </a:r>
            <a:endParaRPr lang="en-US" altLang="ko-KR" dirty="0" smtClean="0"/>
          </a:p>
          <a:p>
            <a:pPr lvl="2"/>
            <a:r>
              <a:rPr lang="ko-KR" altLang="en-US" dirty="0"/>
              <a:t>하나의 시작 정점으로부터 </a:t>
            </a:r>
            <a:r>
              <a:rPr lang="ko-KR" altLang="en-US" dirty="0" smtClean="0"/>
              <a:t>탐색을 </a:t>
            </a:r>
            <a:r>
              <a:rPr lang="ko-KR" altLang="en-US" dirty="0"/>
              <a:t>실시하면 하나의 연결 요소를 </a:t>
            </a:r>
            <a:r>
              <a:rPr lang="ko-KR" altLang="en-US" dirty="0" smtClean="0"/>
              <a:t>찾음</a:t>
            </a:r>
            <a:r>
              <a:rPr lang="en-US" altLang="ko-KR" dirty="0" smtClean="0"/>
              <a:t> </a:t>
            </a:r>
          </a:p>
          <a:p>
            <a:pPr lvl="2"/>
            <a:r>
              <a:rPr lang="ko-KR" altLang="en-US" dirty="0" smtClean="0"/>
              <a:t>방문되지 </a:t>
            </a:r>
            <a:r>
              <a:rPr lang="ko-KR" altLang="en-US" dirty="0"/>
              <a:t>않은 정점을 선택하여 다시 </a:t>
            </a:r>
            <a:r>
              <a:rPr lang="ko-KR" altLang="en-US" dirty="0" smtClean="0"/>
              <a:t>탐색을 </a:t>
            </a:r>
            <a:r>
              <a:rPr lang="ko-KR" altLang="en-US" dirty="0"/>
              <a:t>시행하면 또 하나의 연결 요소를 </a:t>
            </a:r>
            <a:r>
              <a:rPr lang="ko-KR" altLang="en-US" dirty="0" smtClean="0"/>
              <a:t>찾을 </a:t>
            </a:r>
            <a:r>
              <a:rPr lang="ko-KR" altLang="en-US" dirty="0"/>
              <a:t>수 </a:t>
            </a:r>
            <a:r>
              <a:rPr lang="ko-KR" altLang="en-US" dirty="0" smtClean="0"/>
              <a:t>있음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이 </a:t>
            </a:r>
            <a:r>
              <a:rPr lang="ko-KR" altLang="en-US" dirty="0"/>
              <a:t>과정을 모든 정점이 방문될 때까지 </a:t>
            </a:r>
            <a:r>
              <a:rPr lang="ko-KR" altLang="en-US" dirty="0" smtClean="0"/>
              <a:t>반복</a:t>
            </a:r>
            <a:endParaRPr lang="en-US" altLang="ko-KR" dirty="0" smtClean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524" y="3962400"/>
            <a:ext cx="9264650" cy="2016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694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데이터 구조</a:t>
            </a:r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33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>
                <a:solidFill>
                  <a:srgbClr val="231F20"/>
                </a:solidFill>
                <a:latin typeface="+mj-ea"/>
                <a:cs typeface="바탕"/>
              </a:rPr>
              <a:t>연결 요소</a:t>
            </a:r>
            <a:r>
              <a:rPr lang="en-US" altLang="ko-KR" dirty="0" smtClean="0">
                <a:solidFill>
                  <a:srgbClr val="231F20"/>
                </a:solidFill>
                <a:latin typeface="+mj-ea"/>
                <a:cs typeface="바탕"/>
              </a:rPr>
              <a:t>(2/3)</a:t>
            </a:r>
            <a:endParaRPr lang="ko-KR" altLang="en-US" dirty="0"/>
          </a:p>
        </p:txBody>
      </p:sp>
      <p:grpSp>
        <p:nvGrpSpPr>
          <p:cNvPr id="10" name="그룹 9"/>
          <p:cNvGrpSpPr/>
          <p:nvPr/>
        </p:nvGrpSpPr>
        <p:grpSpPr>
          <a:xfrm>
            <a:off x="654050" y="1217268"/>
            <a:ext cx="8477250" cy="6000750"/>
            <a:chOff x="654050" y="1371600"/>
            <a:chExt cx="8477250" cy="6000750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4050" y="1371600"/>
              <a:ext cx="8477250" cy="923925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4050" y="2295525"/>
              <a:ext cx="8477250" cy="5076825"/>
            </a:xfrm>
            <a:prstGeom prst="rect">
              <a:avLst/>
            </a:prstGeom>
          </p:spPr>
        </p:pic>
      </p:grpSp>
      <p:sp>
        <p:nvSpPr>
          <p:cNvPr id="11" name="모서리가 둥근 직사각형 10"/>
          <p:cNvSpPr/>
          <p:nvPr/>
        </p:nvSpPr>
        <p:spPr>
          <a:xfrm>
            <a:off x="1492250" y="1834560"/>
            <a:ext cx="1600200" cy="283187"/>
          </a:xfrm>
          <a:prstGeom prst="roundRect">
            <a:avLst/>
          </a:prstGeom>
          <a:noFill/>
          <a:ln w="317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5999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데이터 구조</a:t>
            </a:r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34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>
                <a:solidFill>
                  <a:srgbClr val="231F20"/>
                </a:solidFill>
                <a:latin typeface="+mj-ea"/>
                <a:cs typeface="바탕"/>
              </a:rPr>
              <a:t>연결 요소</a:t>
            </a:r>
            <a:r>
              <a:rPr lang="en-US" altLang="ko-KR" dirty="0" smtClean="0">
                <a:solidFill>
                  <a:srgbClr val="231F20"/>
                </a:solidFill>
                <a:latin typeface="+mj-ea"/>
                <a:cs typeface="바탕"/>
              </a:rPr>
              <a:t>(3/3)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b="36048"/>
          <a:stretch/>
        </p:blipFill>
        <p:spPr>
          <a:xfrm>
            <a:off x="323362" y="1248971"/>
            <a:ext cx="6267450" cy="416044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525" y="5668748"/>
            <a:ext cx="9264650" cy="2016245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2"/>
          <a:srcRect t="66307" r="54862"/>
          <a:stretch/>
        </p:blipFill>
        <p:spPr>
          <a:xfrm>
            <a:off x="6576647" y="1225525"/>
            <a:ext cx="2828982" cy="2191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382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데이터 구조</a:t>
            </a:r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4</a:t>
            </a:fld>
            <a:endParaRPr lang="en-US" altLang="ko-KR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349250" y="1191059"/>
            <a:ext cx="9601199" cy="2771341"/>
          </a:xfrm>
        </p:spPr>
        <p:txBody>
          <a:bodyPr>
            <a:normAutofit fontScale="92500" lnSpcReduction="10000"/>
          </a:bodyPr>
          <a:lstStyle/>
          <a:p>
            <a:r>
              <a:rPr lang="ko-KR" altLang="en-US" dirty="0"/>
              <a:t>그래프 </a:t>
            </a:r>
            <a:r>
              <a:rPr lang="en-US" altLang="ko-KR" i="1" dirty="0"/>
              <a:t>G</a:t>
            </a:r>
            <a:r>
              <a:rPr lang="en-US" altLang="ko-KR" dirty="0"/>
              <a:t> = (</a:t>
            </a:r>
            <a:r>
              <a:rPr lang="en-US" altLang="ko-KR" i="1" dirty="0"/>
              <a:t>V</a:t>
            </a:r>
            <a:r>
              <a:rPr lang="en-US" altLang="ko-KR" dirty="0"/>
              <a:t>, </a:t>
            </a:r>
            <a:r>
              <a:rPr lang="en-US" altLang="ko-KR" i="1" dirty="0" smtClean="0"/>
              <a:t>E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dirty="0"/>
              <a:t>그래프 </a:t>
            </a:r>
            <a:r>
              <a:rPr lang="en-US" altLang="ko-KR" i="1" dirty="0" smtClean="0"/>
              <a:t>G</a:t>
            </a:r>
            <a:r>
              <a:rPr lang="ko-KR" altLang="en-US" dirty="0" smtClean="0"/>
              <a:t>는 정점</a:t>
            </a:r>
            <a:r>
              <a:rPr lang="en-US" altLang="ko-KR" dirty="0" smtClean="0"/>
              <a:t>(vertex)</a:t>
            </a:r>
            <a:r>
              <a:rPr lang="ko-KR" altLang="en-US" dirty="0" smtClean="0"/>
              <a:t> </a:t>
            </a:r>
            <a:r>
              <a:rPr lang="ko-KR" altLang="en-US" dirty="0"/>
              <a:t>집합 </a:t>
            </a:r>
            <a:r>
              <a:rPr lang="en-US" altLang="ko-KR" i="1" dirty="0" smtClean="0"/>
              <a:t>V</a:t>
            </a:r>
            <a:r>
              <a:rPr lang="en-US" altLang="ko-KR" dirty="0" smtClean="0"/>
              <a:t>(</a:t>
            </a:r>
            <a:r>
              <a:rPr lang="en-US" altLang="ko-KR" i="1" dirty="0" smtClean="0"/>
              <a:t>G</a:t>
            </a:r>
            <a:r>
              <a:rPr lang="en-US" altLang="ko-KR" dirty="0"/>
              <a:t>)</a:t>
            </a:r>
            <a:r>
              <a:rPr lang="ko-KR" altLang="en-US" dirty="0"/>
              <a:t>와 </a:t>
            </a:r>
            <a:r>
              <a:rPr lang="ko-KR" altLang="en-US" dirty="0" smtClean="0"/>
              <a:t>간선</a:t>
            </a:r>
            <a:r>
              <a:rPr lang="en-US" altLang="ko-KR" dirty="0" smtClean="0"/>
              <a:t>(edge)</a:t>
            </a:r>
            <a:r>
              <a:rPr lang="ko-KR" altLang="en-US" dirty="0" smtClean="0"/>
              <a:t> </a:t>
            </a:r>
            <a:r>
              <a:rPr lang="ko-KR" altLang="en-US" dirty="0"/>
              <a:t>집합 </a:t>
            </a:r>
            <a:r>
              <a:rPr lang="en-US" altLang="ko-KR" i="1" dirty="0" smtClean="0"/>
              <a:t>E</a:t>
            </a:r>
            <a:r>
              <a:rPr lang="en-US" altLang="ko-KR" dirty="0" smtClean="0"/>
              <a:t>(</a:t>
            </a:r>
            <a:r>
              <a:rPr lang="en-US" altLang="ko-KR" i="1" dirty="0" smtClean="0"/>
              <a:t>G</a:t>
            </a:r>
            <a:r>
              <a:rPr lang="en-US" altLang="ko-KR" dirty="0"/>
              <a:t>)</a:t>
            </a:r>
            <a:r>
              <a:rPr lang="ko-KR" altLang="en-US" dirty="0"/>
              <a:t>로 </a:t>
            </a:r>
            <a:r>
              <a:rPr lang="ko-KR" altLang="en-US" dirty="0" smtClean="0"/>
              <a:t>구성</a:t>
            </a:r>
            <a:endParaRPr lang="en-US" altLang="ko-KR" dirty="0" smtClean="0"/>
          </a:p>
          <a:p>
            <a:pPr lvl="1"/>
            <a:r>
              <a:rPr lang="ko-KR" altLang="en-US" dirty="0"/>
              <a:t>정점은 하나 이상 있어야 하지만 간선은 공집합도 </a:t>
            </a:r>
            <a:r>
              <a:rPr lang="ko-KR" altLang="en-US" dirty="0" smtClean="0"/>
              <a:t>허용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트리와</a:t>
            </a:r>
            <a:r>
              <a:rPr lang="en-US" altLang="ko-KR" dirty="0" smtClean="0"/>
              <a:t> </a:t>
            </a:r>
            <a:r>
              <a:rPr lang="ko-KR" altLang="en-US" dirty="0" smtClean="0"/>
              <a:t>그래프의 </a:t>
            </a:r>
            <a:r>
              <a:rPr lang="ko-KR" altLang="en-US" dirty="0"/>
              <a:t>구성 요소는 </a:t>
            </a:r>
            <a:r>
              <a:rPr lang="ko-KR" altLang="en-US" dirty="0" smtClean="0"/>
              <a:t>동일</a:t>
            </a:r>
            <a:r>
              <a:rPr lang="en-US" altLang="ko-KR" dirty="0" smtClean="0"/>
              <a:t>. </a:t>
            </a:r>
            <a:r>
              <a:rPr lang="ko-KR" altLang="en-US" dirty="0" smtClean="0"/>
              <a:t>그러나</a:t>
            </a:r>
            <a:r>
              <a:rPr lang="en-US" altLang="ko-KR" dirty="0"/>
              <a:t>, </a:t>
            </a:r>
            <a:r>
              <a:rPr lang="ko-KR" altLang="en-US" dirty="0" smtClean="0"/>
              <a:t>트리 </a:t>
            </a:r>
            <a:r>
              <a:rPr lang="ko-KR" altLang="en-US" dirty="0" err="1"/>
              <a:t>노드는</a:t>
            </a:r>
            <a:r>
              <a:rPr lang="ko-KR" altLang="en-US" dirty="0"/>
              <a:t> 상대적 위치가 중요한 반면 </a:t>
            </a:r>
            <a:r>
              <a:rPr lang="ko-KR" altLang="en-US" dirty="0" smtClean="0"/>
              <a:t>그래프 </a:t>
            </a:r>
            <a:r>
              <a:rPr lang="ko-KR" altLang="en-US" dirty="0"/>
              <a:t>정점은 그 위치가 어디라도 </a:t>
            </a:r>
            <a:r>
              <a:rPr lang="ko-KR" altLang="en-US" dirty="0" smtClean="0"/>
              <a:t>상관없음</a:t>
            </a:r>
            <a:endParaRPr lang="en-US" altLang="ko-KR" dirty="0" smtClean="0"/>
          </a:p>
          <a:p>
            <a:r>
              <a:rPr lang="ko-KR" altLang="en-US" dirty="0"/>
              <a:t>동형 그래프</a:t>
            </a:r>
            <a:r>
              <a:rPr lang="en-US" altLang="ko-KR" dirty="0"/>
              <a:t>(isomorphic graph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dirty="0"/>
              <a:t>정점과 간선의 집합이 동일한 </a:t>
            </a:r>
            <a:r>
              <a:rPr lang="ko-KR" altLang="en-US" dirty="0" smtClean="0"/>
              <a:t>그래프</a:t>
            </a:r>
            <a:endParaRPr lang="ko-KR" altLang="en-US" dirty="0"/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그래프</a:t>
            </a:r>
            <a:r>
              <a:rPr lang="en-US" altLang="ko-KR" dirty="0" smtClean="0"/>
              <a:t>: </a:t>
            </a:r>
            <a:r>
              <a:rPr lang="ko-KR" altLang="en-US" dirty="0" smtClean="0"/>
              <a:t>용어</a:t>
            </a:r>
            <a:r>
              <a:rPr lang="en-US" altLang="ko-KR" dirty="0" smtClean="0"/>
              <a:t>(1/6)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1250" y="4114800"/>
            <a:ext cx="8274050" cy="2522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7477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데이터 구조</a:t>
            </a:r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5</a:t>
            </a:fld>
            <a:endParaRPr lang="en-US" altLang="ko-KR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단순 그래프</a:t>
            </a:r>
            <a:r>
              <a:rPr lang="en-US" altLang="ko-KR" dirty="0"/>
              <a:t>(simple graph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dirty="0"/>
              <a:t>양 끝 정점이 </a:t>
            </a:r>
            <a:r>
              <a:rPr lang="ko-KR" altLang="en-US" dirty="0" smtClean="0"/>
              <a:t>동일한</a:t>
            </a:r>
            <a:r>
              <a:rPr lang="en-US" altLang="ko-KR" dirty="0" smtClean="0"/>
              <a:t> </a:t>
            </a:r>
            <a:r>
              <a:rPr lang="ko-KR" altLang="en-US" dirty="0"/>
              <a:t>다중 </a:t>
            </a:r>
            <a:r>
              <a:rPr lang="ko-KR" altLang="en-US" dirty="0" smtClean="0"/>
              <a:t>간선을 허용 </a:t>
            </a:r>
            <a:r>
              <a:rPr lang="en-US" altLang="ko-KR" dirty="0" smtClean="0"/>
              <a:t>X</a:t>
            </a:r>
            <a:endParaRPr lang="en-US" altLang="ko-KR" dirty="0"/>
          </a:p>
          <a:p>
            <a:pPr lvl="1"/>
            <a:r>
              <a:rPr lang="ko-KR" altLang="en-US" dirty="0" smtClean="0"/>
              <a:t>양 </a:t>
            </a:r>
            <a:r>
              <a:rPr lang="ko-KR" altLang="en-US" dirty="0"/>
              <a:t>끝 점이 같은 간선인 자체 </a:t>
            </a:r>
            <a:r>
              <a:rPr lang="ko-KR" altLang="en-US" dirty="0" smtClean="0"/>
              <a:t>루프</a:t>
            </a:r>
            <a:r>
              <a:rPr lang="en-US" altLang="ko-KR" dirty="0" smtClean="0"/>
              <a:t>(</a:t>
            </a:r>
            <a:r>
              <a:rPr lang="en-US" altLang="ko-KR" dirty="0"/>
              <a:t>self-loop)</a:t>
            </a:r>
            <a:r>
              <a:rPr lang="ko-KR" altLang="en-US" dirty="0"/>
              <a:t>를 </a:t>
            </a:r>
            <a:r>
              <a:rPr lang="ko-KR" altLang="en-US" dirty="0" smtClean="0"/>
              <a:t>허용 </a:t>
            </a:r>
            <a:r>
              <a:rPr lang="en-US" altLang="ko-KR" dirty="0" smtClean="0"/>
              <a:t>X</a:t>
            </a:r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그래프</a:t>
            </a:r>
            <a:r>
              <a:rPr lang="en-US" altLang="ko-KR" dirty="0" smtClean="0"/>
              <a:t>: </a:t>
            </a:r>
            <a:r>
              <a:rPr lang="ko-KR" altLang="en-US" dirty="0" smtClean="0"/>
              <a:t>용어</a:t>
            </a:r>
            <a:r>
              <a:rPr lang="en-US" altLang="ko-KR" dirty="0" smtClean="0"/>
              <a:t>(2/6)</a:t>
            </a:r>
            <a:endParaRPr lang="ko-KR" altLang="en-US" dirty="0"/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5282" y="2819400"/>
            <a:ext cx="5169935" cy="305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7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데이터 구조</a:t>
            </a:r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6</a:t>
            </a:fld>
            <a:endParaRPr lang="en-US" altLang="ko-KR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 smtClean="0"/>
              <a:t>그래프의 분류</a:t>
            </a:r>
            <a:endParaRPr lang="en-US" altLang="ko-KR" sz="2400" dirty="0" smtClean="0"/>
          </a:p>
          <a:p>
            <a:pPr lvl="1"/>
            <a:r>
              <a:rPr lang="ko-KR" altLang="en-US" sz="2000" dirty="0" smtClean="0"/>
              <a:t>간선 방향성에 따라</a:t>
            </a:r>
            <a:endParaRPr lang="en-US" altLang="ko-KR" sz="2000" dirty="0" smtClean="0"/>
          </a:p>
          <a:p>
            <a:pPr lvl="2"/>
            <a:r>
              <a:rPr lang="ko-KR" altLang="en-US" sz="2000" dirty="0" err="1" smtClean="0">
                <a:solidFill>
                  <a:srgbClr val="C00000"/>
                </a:solidFill>
              </a:rPr>
              <a:t>무방향</a:t>
            </a:r>
            <a:r>
              <a:rPr lang="ko-KR" altLang="en-US" sz="2000" dirty="0" smtClean="0">
                <a:solidFill>
                  <a:srgbClr val="C00000"/>
                </a:solidFill>
              </a:rPr>
              <a:t> </a:t>
            </a:r>
            <a:r>
              <a:rPr lang="ko-KR" altLang="en-US" sz="2000" dirty="0">
                <a:solidFill>
                  <a:srgbClr val="C00000"/>
                </a:solidFill>
              </a:rPr>
              <a:t>그래프</a:t>
            </a:r>
            <a:r>
              <a:rPr lang="en-US" altLang="ko-KR" sz="2000" dirty="0">
                <a:solidFill>
                  <a:srgbClr val="C00000"/>
                </a:solidFill>
              </a:rPr>
              <a:t>(undirected graph)</a:t>
            </a:r>
            <a:r>
              <a:rPr lang="en-US" altLang="ko-KR" sz="2000" dirty="0"/>
              <a:t>: (</a:t>
            </a:r>
            <a:r>
              <a:rPr lang="en-US" altLang="ko-KR" sz="2000" i="1" dirty="0" smtClean="0"/>
              <a:t>v</a:t>
            </a:r>
            <a:r>
              <a:rPr lang="en-US" altLang="ko-KR" sz="2000" i="1" baseline="-25000" dirty="0" smtClean="0"/>
              <a:t>i</a:t>
            </a:r>
            <a:r>
              <a:rPr lang="en-US" altLang="ko-KR" sz="2000" dirty="0" smtClean="0"/>
              <a:t>, </a:t>
            </a:r>
            <a:r>
              <a:rPr lang="en-US" altLang="ko-KR" sz="2000" i="1" dirty="0" err="1" smtClean="0"/>
              <a:t>v</a:t>
            </a:r>
            <a:r>
              <a:rPr lang="en-US" altLang="ko-KR" sz="2000" i="1" baseline="-25000" dirty="0" err="1" smtClean="0"/>
              <a:t>j</a:t>
            </a:r>
            <a:r>
              <a:rPr lang="en-US" altLang="ko-KR" sz="2000" dirty="0" smtClean="0"/>
              <a:t>) </a:t>
            </a:r>
            <a:r>
              <a:rPr lang="en-US" altLang="ko-KR" sz="2000" dirty="0"/>
              <a:t>= (</a:t>
            </a:r>
            <a:r>
              <a:rPr lang="en-US" altLang="ko-KR" sz="2000" i="1" dirty="0" err="1" smtClean="0"/>
              <a:t>v</a:t>
            </a:r>
            <a:r>
              <a:rPr lang="en-US" altLang="ko-KR" sz="2000" i="1" baseline="-25000" dirty="0" err="1" smtClean="0"/>
              <a:t>j</a:t>
            </a:r>
            <a:r>
              <a:rPr lang="en-US" altLang="ko-KR" sz="2000" dirty="0" smtClean="0"/>
              <a:t>, </a:t>
            </a:r>
            <a:r>
              <a:rPr lang="en-US" altLang="ko-KR" sz="2000" i="1" dirty="0" smtClean="0"/>
              <a:t>v</a:t>
            </a:r>
            <a:r>
              <a:rPr lang="en-US" altLang="ko-KR" sz="2000" i="1" baseline="-25000" dirty="0" smtClean="0"/>
              <a:t>i</a:t>
            </a:r>
            <a:r>
              <a:rPr lang="en-US" altLang="ko-KR" sz="2000" dirty="0" smtClean="0"/>
              <a:t>)</a:t>
            </a:r>
          </a:p>
          <a:p>
            <a:pPr lvl="2"/>
            <a:endParaRPr lang="en-US" altLang="ko-KR" sz="2000" dirty="0" smtClean="0"/>
          </a:p>
          <a:p>
            <a:pPr lvl="2"/>
            <a:endParaRPr lang="en-US" altLang="ko-KR" sz="2000" dirty="0"/>
          </a:p>
          <a:p>
            <a:pPr lvl="2"/>
            <a:endParaRPr lang="en-US" altLang="ko-KR" sz="2000" dirty="0" smtClean="0"/>
          </a:p>
          <a:p>
            <a:pPr lvl="2"/>
            <a:r>
              <a:rPr lang="ko-KR" altLang="en-US" sz="2000" dirty="0" smtClean="0">
                <a:solidFill>
                  <a:srgbClr val="C00000"/>
                </a:solidFill>
              </a:rPr>
              <a:t>방향 </a:t>
            </a:r>
            <a:r>
              <a:rPr lang="ko-KR" altLang="en-US" sz="2000" dirty="0">
                <a:solidFill>
                  <a:srgbClr val="C00000"/>
                </a:solidFill>
              </a:rPr>
              <a:t>그래프</a:t>
            </a:r>
            <a:r>
              <a:rPr lang="en-US" altLang="ko-KR" sz="2000" dirty="0">
                <a:solidFill>
                  <a:srgbClr val="C00000"/>
                </a:solidFill>
              </a:rPr>
              <a:t>(directed </a:t>
            </a:r>
            <a:r>
              <a:rPr lang="en-US" altLang="ko-KR" sz="2000" dirty="0" smtClean="0">
                <a:solidFill>
                  <a:srgbClr val="C00000"/>
                </a:solidFill>
              </a:rPr>
              <a:t>graph, digraph)</a:t>
            </a:r>
            <a:r>
              <a:rPr lang="en-US" altLang="ko-KR" sz="2000" dirty="0" smtClean="0"/>
              <a:t>:  &lt;</a:t>
            </a:r>
            <a:r>
              <a:rPr lang="en-US" altLang="ko-KR" sz="2000" i="1" dirty="0" smtClean="0"/>
              <a:t>v</a:t>
            </a:r>
            <a:r>
              <a:rPr lang="en-US" altLang="ko-KR" sz="2000" i="1" baseline="-25000" dirty="0" smtClean="0"/>
              <a:t>i</a:t>
            </a:r>
            <a:r>
              <a:rPr lang="en-US" altLang="ko-KR" sz="2000" dirty="0"/>
              <a:t>, </a:t>
            </a:r>
            <a:r>
              <a:rPr lang="en-US" altLang="ko-KR" sz="2000" i="1" dirty="0" err="1" smtClean="0"/>
              <a:t>v</a:t>
            </a:r>
            <a:r>
              <a:rPr lang="en-US" altLang="ko-KR" sz="2000" i="1" baseline="-25000" dirty="0" err="1" smtClean="0"/>
              <a:t>j</a:t>
            </a:r>
            <a:r>
              <a:rPr lang="en-US" altLang="ko-KR" sz="2000" dirty="0" smtClean="0"/>
              <a:t>&gt; </a:t>
            </a:r>
            <a:r>
              <a:rPr lang="en-US" altLang="ko-KR" sz="2000" dirty="0"/>
              <a:t>≠ </a:t>
            </a:r>
            <a:r>
              <a:rPr lang="en-US" altLang="ko-KR" sz="2000" dirty="0" smtClean="0"/>
              <a:t>&lt;</a:t>
            </a:r>
            <a:r>
              <a:rPr lang="en-US" altLang="ko-KR" sz="2000" i="1" dirty="0" err="1" smtClean="0"/>
              <a:t>v</a:t>
            </a:r>
            <a:r>
              <a:rPr lang="en-US" altLang="ko-KR" sz="2000" i="1" baseline="-25000" dirty="0" err="1" smtClean="0"/>
              <a:t>j</a:t>
            </a:r>
            <a:r>
              <a:rPr lang="en-US" altLang="ko-KR" sz="2000" dirty="0"/>
              <a:t>, </a:t>
            </a:r>
            <a:r>
              <a:rPr lang="en-US" altLang="ko-KR" sz="2000" i="1" dirty="0" smtClean="0"/>
              <a:t>v</a:t>
            </a:r>
            <a:r>
              <a:rPr lang="en-US" altLang="ko-KR" sz="2000" i="1" baseline="-25000" dirty="0" smtClean="0"/>
              <a:t>i</a:t>
            </a:r>
            <a:r>
              <a:rPr lang="en-US" altLang="ko-KR" sz="2000" dirty="0" smtClean="0"/>
              <a:t>&gt;</a:t>
            </a:r>
            <a:endParaRPr lang="en-US" altLang="ko-KR" sz="2000" dirty="0"/>
          </a:p>
          <a:p>
            <a:pPr lvl="2"/>
            <a:endParaRPr lang="en-US" altLang="ko-KR" sz="2000" dirty="0"/>
          </a:p>
          <a:p>
            <a:pPr lvl="1"/>
            <a:endParaRPr lang="en-US" altLang="ko-KR" sz="2000" dirty="0" smtClean="0"/>
          </a:p>
          <a:p>
            <a:pPr lvl="1"/>
            <a:endParaRPr lang="en-US" altLang="ko-KR" sz="2000" dirty="0" smtClean="0"/>
          </a:p>
          <a:p>
            <a:pPr lvl="1"/>
            <a:r>
              <a:rPr lang="ko-KR" altLang="en-US" sz="2000" dirty="0" smtClean="0"/>
              <a:t>간선 가중치 여부에 따라</a:t>
            </a:r>
            <a:endParaRPr lang="en-US" altLang="ko-KR" sz="2000" dirty="0" smtClean="0"/>
          </a:p>
          <a:p>
            <a:pPr lvl="2"/>
            <a:r>
              <a:rPr lang="ko-KR" altLang="en-US" sz="2000" dirty="0" smtClean="0">
                <a:solidFill>
                  <a:srgbClr val="C00000"/>
                </a:solidFill>
              </a:rPr>
              <a:t>비가중치 </a:t>
            </a:r>
            <a:r>
              <a:rPr lang="ko-KR" altLang="en-US" sz="2000" dirty="0">
                <a:solidFill>
                  <a:srgbClr val="C00000"/>
                </a:solidFill>
              </a:rPr>
              <a:t>그래프</a:t>
            </a:r>
            <a:r>
              <a:rPr lang="en-US" altLang="ko-KR" sz="2000" dirty="0">
                <a:solidFill>
                  <a:srgbClr val="C00000"/>
                </a:solidFill>
              </a:rPr>
              <a:t>(unweighted graph</a:t>
            </a:r>
            <a:r>
              <a:rPr lang="en-US" altLang="ko-KR" sz="2000" dirty="0" smtClean="0">
                <a:solidFill>
                  <a:srgbClr val="C00000"/>
                </a:solidFill>
              </a:rPr>
              <a:t>)</a:t>
            </a:r>
          </a:p>
          <a:p>
            <a:pPr lvl="2"/>
            <a:r>
              <a:rPr lang="ko-KR" altLang="en-US" sz="2000" dirty="0" smtClean="0">
                <a:solidFill>
                  <a:srgbClr val="C00000"/>
                </a:solidFill>
              </a:rPr>
              <a:t>가중치 </a:t>
            </a:r>
            <a:r>
              <a:rPr lang="ko-KR" altLang="en-US" sz="2000" dirty="0">
                <a:solidFill>
                  <a:srgbClr val="C00000"/>
                </a:solidFill>
              </a:rPr>
              <a:t>그래프</a:t>
            </a:r>
            <a:r>
              <a:rPr lang="en-US" altLang="ko-KR" sz="2000" dirty="0">
                <a:solidFill>
                  <a:srgbClr val="C00000"/>
                </a:solidFill>
              </a:rPr>
              <a:t>(weighted graph</a:t>
            </a:r>
            <a:r>
              <a:rPr lang="en-US" altLang="ko-KR" sz="2000" dirty="0" smtClean="0">
                <a:solidFill>
                  <a:srgbClr val="C00000"/>
                </a:solidFill>
              </a:rPr>
              <a:t>)</a:t>
            </a:r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그래프</a:t>
            </a:r>
            <a:r>
              <a:rPr lang="en-US" altLang="ko-KR" dirty="0" smtClean="0"/>
              <a:t>: </a:t>
            </a:r>
            <a:r>
              <a:rPr lang="ko-KR" altLang="en-US" dirty="0" smtClean="0"/>
              <a:t>용어</a:t>
            </a:r>
            <a:r>
              <a:rPr lang="en-US" altLang="ko-KR" dirty="0" smtClean="0"/>
              <a:t>(3/6)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8450" y="5092055"/>
            <a:ext cx="4762403" cy="266569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8511" y="2467986"/>
            <a:ext cx="4638675" cy="78105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8511" y="4038972"/>
            <a:ext cx="4333875" cy="69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4628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데이터 구조</a:t>
            </a:r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7</a:t>
            </a:fld>
            <a:endParaRPr lang="en-US" altLang="ko-KR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349250" y="1191058"/>
            <a:ext cx="9601199" cy="6581341"/>
          </a:xfrm>
        </p:spPr>
        <p:txBody>
          <a:bodyPr>
            <a:normAutofit fontScale="92500" lnSpcReduction="10000"/>
          </a:bodyPr>
          <a:lstStyle/>
          <a:p>
            <a:r>
              <a:rPr lang="ko-KR" altLang="en-US" sz="2400" dirty="0" smtClean="0">
                <a:solidFill>
                  <a:srgbClr val="C00000"/>
                </a:solidFill>
              </a:rPr>
              <a:t>인접</a:t>
            </a:r>
            <a:r>
              <a:rPr lang="en-US" altLang="ko-KR" sz="2400" dirty="0">
                <a:solidFill>
                  <a:srgbClr val="C00000"/>
                </a:solidFill>
              </a:rPr>
              <a:t>(adjacent</a:t>
            </a:r>
            <a:r>
              <a:rPr lang="en-US" altLang="ko-KR" sz="2400" dirty="0" smtClean="0">
                <a:solidFill>
                  <a:srgbClr val="C00000"/>
                </a:solidFill>
              </a:rPr>
              <a:t>)</a:t>
            </a:r>
          </a:p>
          <a:p>
            <a:pPr lvl="1"/>
            <a:r>
              <a:rPr lang="ko-KR" altLang="en-US" sz="2100" dirty="0" err="1" smtClean="0"/>
              <a:t>무방향</a:t>
            </a:r>
            <a:r>
              <a:rPr lang="ko-KR" altLang="en-US" sz="2100" dirty="0" smtClean="0"/>
              <a:t> </a:t>
            </a:r>
            <a:r>
              <a:rPr lang="ko-KR" altLang="en-US" sz="2100" dirty="0"/>
              <a:t>그래프에 </a:t>
            </a:r>
            <a:r>
              <a:rPr lang="en-US" altLang="ko-KR" sz="2100" dirty="0" smtClean="0"/>
              <a:t>(</a:t>
            </a:r>
            <a:r>
              <a:rPr lang="en-US" altLang="ko-KR" sz="2100" i="1" dirty="0"/>
              <a:t>v</a:t>
            </a:r>
            <a:r>
              <a:rPr lang="en-US" altLang="ko-KR" sz="2100" i="1" baseline="-25000" dirty="0"/>
              <a:t>i</a:t>
            </a:r>
            <a:r>
              <a:rPr lang="en-US" altLang="ko-KR" sz="2100" dirty="0"/>
              <a:t>, </a:t>
            </a:r>
            <a:r>
              <a:rPr lang="en-US" altLang="ko-KR" sz="2100" i="1" dirty="0" err="1"/>
              <a:t>v</a:t>
            </a:r>
            <a:r>
              <a:rPr lang="en-US" altLang="ko-KR" sz="2100" i="1" baseline="-25000" dirty="0" err="1"/>
              <a:t>j</a:t>
            </a:r>
            <a:r>
              <a:rPr lang="en-US" altLang="ko-KR" sz="2100" dirty="0" smtClean="0"/>
              <a:t>)</a:t>
            </a:r>
            <a:r>
              <a:rPr lang="ko-KR" altLang="en-US" sz="2100" dirty="0" smtClean="0"/>
              <a:t>가 </a:t>
            </a:r>
            <a:r>
              <a:rPr lang="ko-KR" altLang="en-US" sz="2100" dirty="0"/>
              <a:t>존재하면 정점 </a:t>
            </a:r>
            <a:r>
              <a:rPr lang="en-US" altLang="ko-KR" sz="2100" i="1" dirty="0"/>
              <a:t>v</a:t>
            </a:r>
            <a:r>
              <a:rPr lang="en-US" altLang="ko-KR" sz="2100" i="1" baseline="-25000" dirty="0"/>
              <a:t>i </a:t>
            </a:r>
            <a:r>
              <a:rPr lang="ko-KR" altLang="en-US" sz="2100" dirty="0" smtClean="0"/>
              <a:t>와 </a:t>
            </a:r>
            <a:r>
              <a:rPr lang="en-US" altLang="ko-KR" sz="2100" i="1" dirty="0" err="1" smtClean="0"/>
              <a:t>v</a:t>
            </a:r>
            <a:r>
              <a:rPr lang="en-US" altLang="ko-KR" sz="2100" i="1" baseline="-25000" dirty="0" err="1" smtClean="0"/>
              <a:t>j</a:t>
            </a:r>
            <a:r>
              <a:rPr lang="ko-KR" altLang="en-US" sz="2100" dirty="0" smtClean="0"/>
              <a:t>는 인접</a:t>
            </a:r>
            <a:endParaRPr lang="en-US" altLang="ko-KR" sz="2100" dirty="0" smtClean="0"/>
          </a:p>
          <a:p>
            <a:pPr lvl="1"/>
            <a:r>
              <a:rPr lang="ko-KR" altLang="en-US" sz="2000" dirty="0"/>
              <a:t>방향 그래프에 </a:t>
            </a:r>
            <a:r>
              <a:rPr lang="en-US" altLang="ko-KR" sz="2000" dirty="0" smtClean="0"/>
              <a:t>&lt;</a:t>
            </a:r>
            <a:r>
              <a:rPr lang="en-US" altLang="ko-KR" sz="2000" i="1" dirty="0" smtClean="0"/>
              <a:t>v</a:t>
            </a:r>
            <a:r>
              <a:rPr lang="en-US" altLang="ko-KR" sz="2000" i="1" baseline="-25000" dirty="0" smtClean="0"/>
              <a:t>i</a:t>
            </a:r>
            <a:r>
              <a:rPr lang="en-US" altLang="ko-KR" sz="2000" dirty="0"/>
              <a:t>, </a:t>
            </a:r>
            <a:r>
              <a:rPr lang="en-US" altLang="ko-KR" sz="2000" i="1" dirty="0" err="1" smtClean="0"/>
              <a:t>v</a:t>
            </a:r>
            <a:r>
              <a:rPr lang="en-US" altLang="ko-KR" sz="2000" i="1" baseline="-25000" dirty="0" err="1" smtClean="0"/>
              <a:t>j</a:t>
            </a:r>
            <a:r>
              <a:rPr lang="en-US" altLang="ko-KR" sz="2000" dirty="0" smtClean="0"/>
              <a:t>&gt;</a:t>
            </a:r>
            <a:r>
              <a:rPr lang="ko-KR" altLang="en-US" sz="2000" dirty="0"/>
              <a:t>가 존재하면 정점 </a:t>
            </a:r>
            <a:r>
              <a:rPr lang="en-US" altLang="ko-KR" sz="2000" i="1" dirty="0"/>
              <a:t>v</a:t>
            </a:r>
            <a:r>
              <a:rPr lang="en-US" altLang="ko-KR" sz="2000" i="1" baseline="-25000" dirty="0"/>
              <a:t>i </a:t>
            </a:r>
            <a:r>
              <a:rPr lang="ko-KR" altLang="en-US" sz="2000" dirty="0" smtClean="0"/>
              <a:t>는 </a:t>
            </a:r>
            <a:r>
              <a:rPr lang="en-US" altLang="ko-KR" sz="2000" i="1" dirty="0" err="1" smtClean="0"/>
              <a:t>v</a:t>
            </a:r>
            <a:r>
              <a:rPr lang="en-US" altLang="ko-KR" sz="2000" i="1" baseline="-25000" dirty="0" err="1" smtClean="0"/>
              <a:t>j</a:t>
            </a:r>
            <a:r>
              <a:rPr lang="ko-KR" altLang="en-US" sz="2000" dirty="0" smtClean="0"/>
              <a:t>에 인접</a:t>
            </a:r>
            <a:r>
              <a:rPr lang="en-US" altLang="ko-KR" sz="2000" dirty="0" smtClean="0"/>
              <a:t>, </a:t>
            </a:r>
            <a:r>
              <a:rPr lang="ko-KR" altLang="en-US" sz="2000" dirty="0"/>
              <a:t>정점 </a:t>
            </a:r>
            <a:r>
              <a:rPr lang="en-US" altLang="ko-KR" sz="2000" i="1" dirty="0" err="1" smtClean="0"/>
              <a:t>v</a:t>
            </a:r>
            <a:r>
              <a:rPr lang="en-US" altLang="ko-KR" sz="2000" i="1" baseline="-25000" dirty="0" err="1" smtClean="0"/>
              <a:t>j</a:t>
            </a:r>
            <a:r>
              <a:rPr lang="ko-KR" altLang="en-US" sz="2000" dirty="0" smtClean="0"/>
              <a:t>는 </a:t>
            </a:r>
            <a:r>
              <a:rPr lang="en-US" altLang="ko-KR" sz="2000" i="1" dirty="0" smtClean="0"/>
              <a:t>v</a:t>
            </a:r>
            <a:r>
              <a:rPr lang="en-US" altLang="ko-KR" sz="2000" i="1" baseline="-25000" dirty="0" smtClean="0"/>
              <a:t>i</a:t>
            </a:r>
            <a:r>
              <a:rPr lang="ko-KR" altLang="en-US" sz="2000" dirty="0" err="1" smtClean="0"/>
              <a:t>로부터</a:t>
            </a:r>
            <a:r>
              <a:rPr lang="ko-KR" altLang="en-US" sz="2000" dirty="0" smtClean="0"/>
              <a:t> 인접</a:t>
            </a:r>
            <a:endParaRPr lang="en-US" altLang="ko-KR" sz="2000" dirty="0" smtClean="0"/>
          </a:p>
          <a:p>
            <a:r>
              <a:rPr lang="ko-KR" altLang="en-US" sz="2400" dirty="0" smtClean="0">
                <a:solidFill>
                  <a:srgbClr val="C00000"/>
                </a:solidFill>
              </a:rPr>
              <a:t>차수</a:t>
            </a:r>
            <a:r>
              <a:rPr lang="en-US" altLang="ko-KR" sz="2400" dirty="0" smtClean="0">
                <a:solidFill>
                  <a:srgbClr val="C00000"/>
                </a:solidFill>
              </a:rPr>
              <a:t>(degree)</a:t>
            </a:r>
          </a:p>
          <a:p>
            <a:pPr lvl="1"/>
            <a:r>
              <a:rPr lang="ko-KR" altLang="en-US" sz="2000" dirty="0" err="1"/>
              <a:t>무방향</a:t>
            </a:r>
            <a:r>
              <a:rPr lang="ko-KR" altLang="en-US" sz="2000" dirty="0"/>
              <a:t> </a:t>
            </a:r>
            <a:r>
              <a:rPr lang="ko-KR" altLang="en-US" sz="2000" dirty="0" smtClean="0"/>
              <a:t>그래프에서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한 </a:t>
            </a:r>
            <a:r>
              <a:rPr lang="ko-KR" altLang="en-US" sz="2000" dirty="0"/>
              <a:t>정점에 직접 연결된 간선 수 또는 인접한 정점 </a:t>
            </a:r>
            <a:r>
              <a:rPr lang="ko-KR" altLang="en-US" sz="2000" dirty="0" smtClean="0"/>
              <a:t>수</a:t>
            </a:r>
            <a:endParaRPr lang="en-US" altLang="ko-KR" sz="2000" dirty="0" smtClean="0"/>
          </a:p>
          <a:p>
            <a:pPr lvl="1"/>
            <a:r>
              <a:rPr lang="ko-KR" altLang="en-US" sz="2000" dirty="0"/>
              <a:t>모든 정점의 차수를 다 더하면 그래프 간선 수의 </a:t>
            </a:r>
            <a:r>
              <a:rPr lang="en-US" altLang="ko-KR" sz="2000" dirty="0"/>
              <a:t>2</a:t>
            </a:r>
            <a:r>
              <a:rPr lang="ko-KR" altLang="en-US" sz="2000" dirty="0"/>
              <a:t>배</a:t>
            </a:r>
            <a:endParaRPr lang="en-US" altLang="ko-KR" sz="2000" dirty="0" smtClean="0"/>
          </a:p>
          <a:p>
            <a:r>
              <a:rPr lang="ko-KR" altLang="en-US" sz="2400" dirty="0">
                <a:solidFill>
                  <a:srgbClr val="C00000"/>
                </a:solidFill>
              </a:rPr>
              <a:t>진입차수 </a:t>
            </a:r>
            <a:r>
              <a:rPr lang="en-US" altLang="ko-KR" sz="2400" dirty="0">
                <a:solidFill>
                  <a:srgbClr val="C00000"/>
                </a:solidFill>
              </a:rPr>
              <a:t>(in-degree), </a:t>
            </a:r>
            <a:r>
              <a:rPr lang="ko-KR" altLang="en-US" sz="2400" dirty="0" smtClean="0">
                <a:solidFill>
                  <a:srgbClr val="C00000"/>
                </a:solidFill>
              </a:rPr>
              <a:t>진출차수</a:t>
            </a:r>
            <a:r>
              <a:rPr lang="en-US" altLang="ko-KR" sz="2400" dirty="0">
                <a:solidFill>
                  <a:srgbClr val="C00000"/>
                </a:solidFill>
              </a:rPr>
              <a:t>(out-degree</a:t>
            </a:r>
            <a:r>
              <a:rPr lang="en-US" altLang="ko-KR" sz="2400" dirty="0" smtClean="0">
                <a:solidFill>
                  <a:srgbClr val="C00000"/>
                </a:solidFill>
              </a:rPr>
              <a:t>)</a:t>
            </a:r>
          </a:p>
          <a:p>
            <a:pPr lvl="1"/>
            <a:r>
              <a:rPr lang="ko-KR" altLang="en-US" sz="2000" dirty="0" smtClean="0"/>
              <a:t>방향 그래프에서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진입차수 </a:t>
            </a:r>
            <a:r>
              <a:rPr lang="en-US" altLang="ko-KR" sz="2000" dirty="0" smtClean="0"/>
              <a:t>= </a:t>
            </a:r>
            <a:r>
              <a:rPr lang="ko-KR" altLang="en-US" sz="2000" dirty="0" smtClean="0"/>
              <a:t>한 </a:t>
            </a:r>
            <a:r>
              <a:rPr lang="ko-KR" altLang="en-US" sz="2000" dirty="0"/>
              <a:t>정점에 바깥으로부터 들어오는 간선 </a:t>
            </a:r>
            <a:r>
              <a:rPr lang="ko-KR" altLang="en-US" sz="2000" dirty="0" smtClean="0"/>
              <a:t>수</a:t>
            </a:r>
            <a:r>
              <a:rPr lang="en-US" altLang="ko-KR" sz="2000" dirty="0" smtClean="0"/>
              <a:t> </a:t>
            </a:r>
            <a:br>
              <a:rPr lang="en-US" altLang="ko-KR" sz="2000" dirty="0" smtClean="0"/>
            </a:br>
            <a:r>
              <a:rPr lang="en-US" altLang="ko-KR" sz="2000" dirty="0" smtClean="0"/>
              <a:t>                             </a:t>
            </a:r>
            <a:r>
              <a:rPr lang="ko-KR" altLang="en-US" sz="2000" dirty="0" smtClean="0"/>
              <a:t>진출차수 </a:t>
            </a:r>
            <a:r>
              <a:rPr lang="en-US" altLang="ko-KR" sz="2000" dirty="0" smtClean="0"/>
              <a:t>= </a:t>
            </a:r>
            <a:r>
              <a:rPr lang="ko-KR" altLang="en-US" sz="2000" dirty="0" smtClean="0"/>
              <a:t>한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정점에서 바깥으로 </a:t>
            </a:r>
            <a:r>
              <a:rPr lang="ko-KR" altLang="en-US" sz="2000" dirty="0"/>
              <a:t>향하는 간선 </a:t>
            </a:r>
            <a:r>
              <a:rPr lang="ko-KR" altLang="en-US" sz="2000" dirty="0" smtClean="0"/>
              <a:t>수</a:t>
            </a:r>
            <a:endParaRPr lang="en-US" altLang="ko-KR" sz="2000" dirty="0" smtClean="0"/>
          </a:p>
          <a:p>
            <a:pPr lvl="1"/>
            <a:r>
              <a:rPr lang="ko-KR" altLang="en-US" sz="2000" dirty="0"/>
              <a:t>모든 정점의 </a:t>
            </a:r>
            <a:r>
              <a:rPr lang="ko-KR" altLang="en-US" sz="2000" dirty="0" smtClean="0"/>
              <a:t>진입</a:t>
            </a:r>
            <a:r>
              <a:rPr lang="en-US" altLang="ko-KR" sz="2000" dirty="0" smtClean="0"/>
              <a:t>(</a:t>
            </a:r>
            <a:r>
              <a:rPr lang="ko-KR" altLang="en-US" sz="2000" dirty="0" smtClean="0"/>
              <a:t>진출</a:t>
            </a:r>
            <a:r>
              <a:rPr lang="en-US" altLang="ko-KR" sz="2000" dirty="0" smtClean="0"/>
              <a:t>)</a:t>
            </a:r>
            <a:r>
              <a:rPr lang="ko-KR" altLang="en-US" sz="2000" dirty="0" smtClean="0"/>
              <a:t>차수를 </a:t>
            </a:r>
            <a:r>
              <a:rPr lang="ko-KR" altLang="en-US" sz="2000" dirty="0"/>
              <a:t>다 더하면 그래프 간선 </a:t>
            </a:r>
            <a:r>
              <a:rPr lang="ko-KR" altLang="en-US" sz="2000" dirty="0" smtClean="0"/>
              <a:t>수</a:t>
            </a:r>
            <a:endParaRPr lang="en-US" altLang="ko-KR" sz="2000" dirty="0" smtClean="0"/>
          </a:p>
          <a:p>
            <a:r>
              <a:rPr lang="ko-KR" altLang="en-US" sz="2400" dirty="0" smtClean="0">
                <a:solidFill>
                  <a:srgbClr val="C00000"/>
                </a:solidFill>
              </a:rPr>
              <a:t>경로</a:t>
            </a:r>
            <a:r>
              <a:rPr lang="en-US" altLang="ko-KR" sz="2400" dirty="0" smtClean="0">
                <a:solidFill>
                  <a:srgbClr val="C00000"/>
                </a:solidFill>
              </a:rPr>
              <a:t>(path)</a:t>
            </a:r>
          </a:p>
          <a:p>
            <a:pPr lvl="1"/>
            <a:r>
              <a:rPr lang="ko-KR" altLang="en-US" sz="2000" dirty="0" err="1"/>
              <a:t>무방향</a:t>
            </a:r>
            <a:r>
              <a:rPr lang="ko-KR" altLang="en-US" sz="2000" dirty="0"/>
              <a:t> 그래프에서 </a:t>
            </a:r>
            <a:r>
              <a:rPr lang="en-US" altLang="ko-KR" sz="2000" dirty="0" smtClean="0"/>
              <a:t>(</a:t>
            </a:r>
            <a:r>
              <a:rPr lang="en-US" altLang="ko-KR" sz="2000" i="1" dirty="0" smtClean="0"/>
              <a:t>v</a:t>
            </a:r>
            <a:r>
              <a:rPr lang="en-US" altLang="ko-KR" sz="2000" i="1" baseline="-25000" dirty="0" smtClean="0"/>
              <a:t>i</a:t>
            </a:r>
            <a:r>
              <a:rPr lang="en-US" altLang="ko-KR" sz="2000" dirty="0" smtClean="0"/>
              <a:t>, </a:t>
            </a:r>
            <a:r>
              <a:rPr lang="en-US" altLang="ko-KR" sz="2000" i="1" dirty="0" smtClean="0"/>
              <a:t>v</a:t>
            </a:r>
            <a:r>
              <a:rPr lang="en-US" altLang="ko-KR" sz="2000" i="1" baseline="-25000" dirty="0" smtClean="0"/>
              <a:t>1</a:t>
            </a:r>
            <a:r>
              <a:rPr lang="en-US" altLang="ko-KR" sz="2000" dirty="0" smtClean="0"/>
              <a:t>), </a:t>
            </a:r>
            <a:r>
              <a:rPr lang="en-US" altLang="ko-KR" sz="2000" dirty="0"/>
              <a:t>(</a:t>
            </a:r>
            <a:r>
              <a:rPr lang="en-US" altLang="ko-KR" sz="2000" i="1" dirty="0" smtClean="0"/>
              <a:t>v</a:t>
            </a:r>
            <a:r>
              <a:rPr lang="en-US" altLang="ko-KR" sz="2000" i="1" baseline="-25000" dirty="0" smtClean="0"/>
              <a:t>1</a:t>
            </a:r>
            <a:r>
              <a:rPr lang="en-US" altLang="ko-KR" sz="2000" dirty="0" smtClean="0"/>
              <a:t>, </a:t>
            </a:r>
            <a:r>
              <a:rPr lang="en-US" altLang="ko-KR" sz="2000" i="1" dirty="0" smtClean="0"/>
              <a:t>v</a:t>
            </a:r>
            <a:r>
              <a:rPr lang="en-US" altLang="ko-KR" sz="2000" i="1" baseline="-25000" dirty="0" smtClean="0"/>
              <a:t>2</a:t>
            </a:r>
            <a:r>
              <a:rPr lang="en-US" altLang="ko-KR" sz="2000" dirty="0" smtClean="0"/>
              <a:t>), </a:t>
            </a:r>
            <a:r>
              <a:rPr lang="en-US" altLang="ko-KR" sz="2000" dirty="0"/>
              <a:t>(</a:t>
            </a:r>
            <a:r>
              <a:rPr lang="en-US" altLang="ko-KR" sz="2000" i="1" dirty="0" smtClean="0"/>
              <a:t>v</a:t>
            </a:r>
            <a:r>
              <a:rPr lang="en-US" altLang="ko-KR" sz="2000" i="1" baseline="-25000" dirty="0" smtClean="0"/>
              <a:t>2</a:t>
            </a:r>
            <a:r>
              <a:rPr lang="en-US" altLang="ko-KR" sz="2000" dirty="0" smtClean="0"/>
              <a:t>, </a:t>
            </a:r>
            <a:r>
              <a:rPr lang="en-US" altLang="ko-KR" sz="2000" i="1" dirty="0" smtClean="0"/>
              <a:t>v</a:t>
            </a:r>
            <a:r>
              <a:rPr lang="en-US" altLang="ko-KR" sz="2000" i="1" baseline="-25000" dirty="0" smtClean="0"/>
              <a:t>3</a:t>
            </a:r>
            <a:r>
              <a:rPr lang="en-US" altLang="ko-KR" sz="2000" dirty="0" smtClean="0"/>
              <a:t>), </a:t>
            </a:r>
            <a:r>
              <a:rPr lang="en-US" altLang="ko-KR" sz="2000" dirty="0"/>
              <a:t>..., (</a:t>
            </a:r>
            <a:r>
              <a:rPr lang="en-US" altLang="ko-KR" sz="2000" i="1" dirty="0" err="1" smtClean="0"/>
              <a:t>v</a:t>
            </a:r>
            <a:r>
              <a:rPr lang="en-US" altLang="ko-KR" sz="2000" i="1" baseline="-25000" dirty="0" err="1" smtClean="0"/>
              <a:t>n</a:t>
            </a:r>
            <a:r>
              <a:rPr lang="en-US" altLang="ko-KR" sz="2000" dirty="0" smtClean="0"/>
              <a:t>, </a:t>
            </a:r>
            <a:r>
              <a:rPr lang="en-US" altLang="ko-KR" sz="2000" i="1" dirty="0" err="1" smtClean="0"/>
              <a:t>v</a:t>
            </a:r>
            <a:r>
              <a:rPr lang="en-US" altLang="ko-KR" sz="2000" i="1" baseline="-25000" dirty="0" err="1" smtClean="0"/>
              <a:t>j</a:t>
            </a:r>
            <a:r>
              <a:rPr lang="en-US" altLang="ko-KR" sz="2000" dirty="0" smtClean="0"/>
              <a:t>)</a:t>
            </a:r>
            <a:r>
              <a:rPr lang="ko-KR" altLang="en-US" sz="2000" dirty="0"/>
              <a:t>가 모두 있다면 정점 </a:t>
            </a:r>
            <a:r>
              <a:rPr lang="en-US" altLang="ko-KR" sz="2000" i="1" dirty="0" smtClean="0"/>
              <a:t>v</a:t>
            </a:r>
            <a:r>
              <a:rPr lang="en-US" altLang="ko-KR" sz="2000" i="1" baseline="-25000" dirty="0" smtClean="0"/>
              <a:t>i</a:t>
            </a:r>
            <a:r>
              <a:rPr lang="ko-KR" altLang="en-US" sz="2000" dirty="0" smtClean="0"/>
              <a:t>에서 </a:t>
            </a:r>
            <a:r>
              <a:rPr lang="en-US" altLang="ko-KR" sz="2000" i="1" dirty="0" err="1" smtClean="0"/>
              <a:t>v</a:t>
            </a:r>
            <a:r>
              <a:rPr lang="en-US" altLang="ko-KR" sz="2000" i="1" baseline="-25000" dirty="0" err="1" smtClean="0"/>
              <a:t>j</a:t>
            </a:r>
            <a:r>
              <a:rPr lang="ko-KR" altLang="en-US" sz="2000" dirty="0" smtClean="0"/>
              <a:t>까지 </a:t>
            </a:r>
            <a:r>
              <a:rPr lang="en-US" altLang="ko-KR" sz="2000" i="1" dirty="0" smtClean="0"/>
              <a:t>v</a:t>
            </a:r>
            <a:r>
              <a:rPr lang="en-US" altLang="ko-KR" sz="2000" i="1" baseline="-25000" dirty="0" smtClean="0"/>
              <a:t>i</a:t>
            </a:r>
            <a:r>
              <a:rPr lang="en-US" altLang="ko-KR" sz="2000" dirty="0" smtClean="0"/>
              <a:t>, </a:t>
            </a:r>
            <a:r>
              <a:rPr lang="en-US" altLang="ko-KR" sz="2000" i="1" dirty="0"/>
              <a:t>v</a:t>
            </a:r>
            <a:r>
              <a:rPr lang="en-US" altLang="ko-KR" sz="2000" i="1" baseline="-25000" dirty="0"/>
              <a:t>1</a:t>
            </a:r>
            <a:r>
              <a:rPr lang="en-US" altLang="ko-KR" sz="2000" dirty="0" smtClean="0"/>
              <a:t>, </a:t>
            </a:r>
            <a:r>
              <a:rPr lang="en-US" altLang="ko-KR" sz="2000" i="1" dirty="0" smtClean="0"/>
              <a:t>v</a:t>
            </a:r>
            <a:r>
              <a:rPr lang="en-US" altLang="ko-KR" sz="2000" i="1" baseline="-25000" dirty="0" smtClean="0"/>
              <a:t>2</a:t>
            </a:r>
            <a:r>
              <a:rPr lang="en-US" altLang="ko-KR" sz="2000" dirty="0" smtClean="0"/>
              <a:t>, </a:t>
            </a:r>
            <a:r>
              <a:rPr lang="en-US" altLang="ko-KR" sz="2000" i="1" dirty="0"/>
              <a:t>v</a:t>
            </a:r>
            <a:r>
              <a:rPr lang="en-US" altLang="ko-KR" sz="2000" i="1" baseline="-25000" dirty="0"/>
              <a:t>3</a:t>
            </a:r>
            <a:r>
              <a:rPr lang="en-US" altLang="ko-KR" sz="2000" dirty="0" smtClean="0"/>
              <a:t>, </a:t>
            </a:r>
            <a:r>
              <a:rPr lang="en-US" altLang="ko-KR" sz="2000" dirty="0"/>
              <a:t>..., </a:t>
            </a:r>
            <a:r>
              <a:rPr lang="en-US" altLang="ko-KR" sz="2000" i="1" dirty="0" err="1"/>
              <a:t>v</a:t>
            </a:r>
            <a:r>
              <a:rPr lang="en-US" altLang="ko-KR" sz="2000" i="1" baseline="-25000" dirty="0" err="1"/>
              <a:t>n</a:t>
            </a:r>
            <a:r>
              <a:rPr lang="en-US" altLang="ko-KR" sz="2000" dirty="0"/>
              <a:t>, </a:t>
            </a:r>
            <a:r>
              <a:rPr lang="en-US" altLang="ko-KR" sz="2000" i="1" dirty="0" err="1"/>
              <a:t>v</a:t>
            </a:r>
            <a:r>
              <a:rPr lang="en-US" altLang="ko-KR" sz="2000" i="1" baseline="-25000" dirty="0" err="1"/>
              <a:t>j</a:t>
            </a:r>
            <a:r>
              <a:rPr lang="en-US" altLang="ko-KR" sz="2000" i="1" baseline="-25000" dirty="0" smtClean="0"/>
              <a:t> </a:t>
            </a:r>
            <a:r>
              <a:rPr lang="ko-KR" altLang="en-US" sz="2000" dirty="0" smtClean="0"/>
              <a:t>라는 경로가 존재</a:t>
            </a:r>
            <a:endParaRPr lang="en-US" altLang="ko-KR" sz="2000" dirty="0" smtClean="0"/>
          </a:p>
          <a:p>
            <a:pPr lvl="1"/>
            <a:r>
              <a:rPr lang="ko-KR" altLang="en-US" sz="2000" dirty="0" smtClean="0"/>
              <a:t>방향 </a:t>
            </a:r>
            <a:r>
              <a:rPr lang="ko-KR" altLang="en-US" sz="2000" dirty="0"/>
              <a:t>그래프에서 </a:t>
            </a:r>
            <a:r>
              <a:rPr lang="en-US" altLang="ko-KR" sz="2000" dirty="0" smtClean="0"/>
              <a:t>&lt;</a:t>
            </a:r>
            <a:r>
              <a:rPr lang="en-US" altLang="ko-KR" sz="2000" i="1" dirty="0" smtClean="0"/>
              <a:t>v</a:t>
            </a:r>
            <a:r>
              <a:rPr lang="en-US" altLang="ko-KR" sz="2000" i="1" baseline="-25000" dirty="0" smtClean="0"/>
              <a:t>i</a:t>
            </a:r>
            <a:r>
              <a:rPr lang="en-US" altLang="ko-KR" sz="2000" dirty="0"/>
              <a:t>, </a:t>
            </a:r>
            <a:r>
              <a:rPr lang="en-US" altLang="ko-KR" sz="2000" i="1" dirty="0" smtClean="0"/>
              <a:t>v</a:t>
            </a:r>
            <a:r>
              <a:rPr lang="en-US" altLang="ko-KR" sz="2000" i="1" baseline="-25000" dirty="0" smtClean="0"/>
              <a:t>1</a:t>
            </a:r>
            <a:r>
              <a:rPr lang="en-US" altLang="ko-KR" sz="2000" dirty="0" smtClean="0"/>
              <a:t>&gt;, &lt;</a:t>
            </a:r>
            <a:r>
              <a:rPr lang="en-US" altLang="ko-KR" sz="2000" i="1" dirty="0" smtClean="0"/>
              <a:t>v</a:t>
            </a:r>
            <a:r>
              <a:rPr lang="en-US" altLang="ko-KR" sz="2000" i="1" baseline="-25000" dirty="0" smtClean="0"/>
              <a:t>1</a:t>
            </a:r>
            <a:r>
              <a:rPr lang="en-US" altLang="ko-KR" sz="2000" dirty="0"/>
              <a:t>, </a:t>
            </a:r>
            <a:r>
              <a:rPr lang="en-US" altLang="ko-KR" sz="2000" i="1" dirty="0" smtClean="0"/>
              <a:t>v</a:t>
            </a:r>
            <a:r>
              <a:rPr lang="en-US" altLang="ko-KR" sz="2000" i="1" baseline="-25000" dirty="0" smtClean="0"/>
              <a:t>2</a:t>
            </a:r>
            <a:r>
              <a:rPr lang="en-US" altLang="ko-KR" sz="2000" dirty="0" smtClean="0"/>
              <a:t>&gt;, &lt;</a:t>
            </a:r>
            <a:r>
              <a:rPr lang="en-US" altLang="ko-KR" sz="2000" i="1" dirty="0" smtClean="0"/>
              <a:t>v</a:t>
            </a:r>
            <a:r>
              <a:rPr lang="en-US" altLang="ko-KR" sz="2000" i="1" baseline="-25000" dirty="0" smtClean="0"/>
              <a:t>2</a:t>
            </a:r>
            <a:r>
              <a:rPr lang="en-US" altLang="ko-KR" sz="2000" dirty="0"/>
              <a:t>, </a:t>
            </a:r>
            <a:r>
              <a:rPr lang="en-US" altLang="ko-KR" sz="2000" i="1" dirty="0" smtClean="0"/>
              <a:t>v</a:t>
            </a:r>
            <a:r>
              <a:rPr lang="en-US" altLang="ko-KR" sz="2000" i="1" baseline="-25000" dirty="0" smtClean="0"/>
              <a:t>3</a:t>
            </a:r>
            <a:r>
              <a:rPr lang="en-US" altLang="ko-KR" sz="2000" dirty="0" smtClean="0"/>
              <a:t>&gt;, </a:t>
            </a:r>
            <a:r>
              <a:rPr lang="en-US" altLang="ko-KR" sz="2000" dirty="0"/>
              <a:t>..., </a:t>
            </a:r>
            <a:r>
              <a:rPr lang="en-US" altLang="ko-KR" sz="2000" dirty="0" smtClean="0"/>
              <a:t>&lt;</a:t>
            </a:r>
            <a:r>
              <a:rPr lang="en-US" altLang="ko-KR" sz="2000" i="1" dirty="0" err="1" smtClean="0"/>
              <a:t>v</a:t>
            </a:r>
            <a:r>
              <a:rPr lang="en-US" altLang="ko-KR" sz="2000" i="1" baseline="-25000" dirty="0" err="1" smtClean="0"/>
              <a:t>n</a:t>
            </a:r>
            <a:r>
              <a:rPr lang="en-US" altLang="ko-KR" sz="2000" dirty="0"/>
              <a:t>, </a:t>
            </a:r>
            <a:r>
              <a:rPr lang="en-US" altLang="ko-KR" sz="2000" i="1" dirty="0" err="1" smtClean="0"/>
              <a:t>v</a:t>
            </a:r>
            <a:r>
              <a:rPr lang="en-US" altLang="ko-KR" sz="2000" i="1" baseline="-25000" dirty="0" err="1" smtClean="0"/>
              <a:t>j</a:t>
            </a:r>
            <a:r>
              <a:rPr lang="en-US" altLang="ko-KR" sz="2000" dirty="0" smtClean="0"/>
              <a:t>&gt;</a:t>
            </a:r>
            <a:r>
              <a:rPr lang="ko-KR" altLang="en-US" sz="2000" dirty="0" smtClean="0"/>
              <a:t>가 </a:t>
            </a:r>
            <a:r>
              <a:rPr lang="ko-KR" altLang="en-US" sz="2000" dirty="0"/>
              <a:t>모두 있다면 정점 </a:t>
            </a:r>
            <a:r>
              <a:rPr lang="en-US" altLang="ko-KR" sz="2000" i="1" dirty="0" smtClean="0"/>
              <a:t>v</a:t>
            </a:r>
            <a:r>
              <a:rPr lang="en-US" altLang="ko-KR" sz="2000" i="1" baseline="-25000" dirty="0" smtClean="0"/>
              <a:t>i</a:t>
            </a:r>
            <a:r>
              <a:rPr lang="ko-KR" altLang="en-US" sz="2000" dirty="0" smtClean="0"/>
              <a:t>에서 </a:t>
            </a:r>
            <a:r>
              <a:rPr lang="en-US" altLang="ko-KR" sz="2000" i="1" dirty="0" err="1" smtClean="0"/>
              <a:t>v</a:t>
            </a:r>
            <a:r>
              <a:rPr lang="en-US" altLang="ko-KR" sz="2000" i="1" baseline="-25000" dirty="0" err="1" smtClean="0"/>
              <a:t>j</a:t>
            </a:r>
            <a:r>
              <a:rPr lang="ko-KR" altLang="en-US" sz="2000" dirty="0" smtClean="0"/>
              <a:t>까지 </a:t>
            </a:r>
            <a:r>
              <a:rPr lang="en-US" altLang="ko-KR" sz="2000" i="1" dirty="0" smtClean="0"/>
              <a:t>v</a:t>
            </a:r>
            <a:r>
              <a:rPr lang="en-US" altLang="ko-KR" sz="2000" i="1" baseline="-25000" dirty="0" smtClean="0"/>
              <a:t>i</a:t>
            </a:r>
            <a:r>
              <a:rPr lang="en-US" altLang="ko-KR" sz="2000" dirty="0" smtClean="0"/>
              <a:t>, </a:t>
            </a:r>
            <a:r>
              <a:rPr lang="en-US" altLang="ko-KR" sz="2000" i="1" dirty="0"/>
              <a:t>v</a:t>
            </a:r>
            <a:r>
              <a:rPr lang="en-US" altLang="ko-KR" sz="2000" i="1" baseline="-25000" dirty="0"/>
              <a:t>1</a:t>
            </a:r>
            <a:r>
              <a:rPr lang="en-US" altLang="ko-KR" sz="2000" dirty="0"/>
              <a:t>, </a:t>
            </a:r>
            <a:r>
              <a:rPr lang="en-US" altLang="ko-KR" sz="2000" i="1" dirty="0"/>
              <a:t>v</a:t>
            </a:r>
            <a:r>
              <a:rPr lang="en-US" altLang="ko-KR" sz="2000" i="1" baseline="-25000" dirty="0"/>
              <a:t>2</a:t>
            </a:r>
            <a:r>
              <a:rPr lang="en-US" altLang="ko-KR" sz="2000" dirty="0"/>
              <a:t>, </a:t>
            </a:r>
            <a:r>
              <a:rPr lang="en-US" altLang="ko-KR" sz="2000" i="1" dirty="0"/>
              <a:t>v</a:t>
            </a:r>
            <a:r>
              <a:rPr lang="en-US" altLang="ko-KR" sz="2000" i="1" baseline="-25000" dirty="0"/>
              <a:t>3</a:t>
            </a:r>
            <a:r>
              <a:rPr lang="en-US" altLang="ko-KR" sz="2000" dirty="0"/>
              <a:t>, ..., </a:t>
            </a:r>
            <a:r>
              <a:rPr lang="en-US" altLang="ko-KR" sz="2000" i="1" dirty="0" err="1"/>
              <a:t>v</a:t>
            </a:r>
            <a:r>
              <a:rPr lang="en-US" altLang="ko-KR" sz="2000" i="1" baseline="-25000" dirty="0" err="1"/>
              <a:t>n</a:t>
            </a:r>
            <a:r>
              <a:rPr lang="en-US" altLang="ko-KR" sz="2000" dirty="0"/>
              <a:t>, </a:t>
            </a:r>
            <a:r>
              <a:rPr lang="en-US" altLang="ko-KR" sz="2000" i="1" dirty="0" err="1"/>
              <a:t>v</a:t>
            </a:r>
            <a:r>
              <a:rPr lang="en-US" altLang="ko-KR" sz="2000" i="1" baseline="-25000" dirty="0" err="1"/>
              <a:t>j</a:t>
            </a:r>
            <a:r>
              <a:rPr lang="en-US" altLang="ko-KR" sz="2000" i="1" baseline="-25000" dirty="0"/>
              <a:t> </a:t>
            </a:r>
            <a:r>
              <a:rPr lang="ko-KR" altLang="en-US" sz="2000" dirty="0"/>
              <a:t>라는 경로가 </a:t>
            </a:r>
            <a:r>
              <a:rPr lang="ko-KR" altLang="en-US" sz="2000" dirty="0" smtClean="0"/>
              <a:t>존재</a:t>
            </a:r>
            <a:endParaRPr lang="en-US" altLang="ko-KR" sz="2000" dirty="0" smtClean="0"/>
          </a:p>
          <a:p>
            <a:r>
              <a:rPr lang="ko-KR" altLang="en-US" sz="2400" dirty="0">
                <a:solidFill>
                  <a:srgbClr val="C00000"/>
                </a:solidFill>
              </a:rPr>
              <a:t>경로의 길이</a:t>
            </a:r>
            <a:r>
              <a:rPr lang="en-US" altLang="ko-KR" sz="2400" dirty="0">
                <a:solidFill>
                  <a:srgbClr val="C00000"/>
                </a:solidFill>
              </a:rPr>
              <a:t>(path length</a:t>
            </a:r>
            <a:r>
              <a:rPr lang="en-US" altLang="ko-KR" sz="2400" dirty="0" smtClean="0">
                <a:solidFill>
                  <a:srgbClr val="C00000"/>
                </a:solidFill>
              </a:rPr>
              <a:t>)</a:t>
            </a:r>
          </a:p>
          <a:p>
            <a:pPr lvl="1"/>
            <a:r>
              <a:rPr lang="ko-KR" altLang="en-US" sz="2000" dirty="0" smtClean="0"/>
              <a:t>비가중치 </a:t>
            </a:r>
            <a:r>
              <a:rPr lang="ko-KR" altLang="en-US" sz="2000" dirty="0"/>
              <a:t>그래프인 경우 그 경로 상에 있는 간선의 </a:t>
            </a:r>
            <a:r>
              <a:rPr lang="ko-KR" altLang="en-US" sz="2000" dirty="0" smtClean="0"/>
              <a:t>수</a:t>
            </a:r>
            <a:endParaRPr lang="en-US" altLang="ko-KR" sz="2000" dirty="0" smtClean="0"/>
          </a:p>
          <a:p>
            <a:pPr lvl="1"/>
            <a:r>
              <a:rPr lang="ko-KR" altLang="en-US" sz="2000" dirty="0" smtClean="0"/>
              <a:t>가중치 </a:t>
            </a:r>
            <a:r>
              <a:rPr lang="ko-KR" altLang="en-US" sz="2000" dirty="0"/>
              <a:t>그래프인 경우 그 경로 상에 있는 간선의 가중치 </a:t>
            </a:r>
            <a:r>
              <a:rPr lang="ko-KR" altLang="en-US" sz="2000" dirty="0" smtClean="0"/>
              <a:t>합</a:t>
            </a:r>
            <a:endParaRPr lang="en-US" altLang="ko-KR" sz="2000" dirty="0" smtClean="0"/>
          </a:p>
          <a:p>
            <a:r>
              <a:rPr lang="ko-KR" altLang="en-US" sz="2400" dirty="0"/>
              <a:t>한 경로 상의 모든 정점이 다른 경로는 </a:t>
            </a:r>
            <a:r>
              <a:rPr lang="ko-KR" altLang="en-US" sz="2400" dirty="0">
                <a:solidFill>
                  <a:srgbClr val="C00000"/>
                </a:solidFill>
              </a:rPr>
              <a:t>단순 경로</a:t>
            </a:r>
            <a:r>
              <a:rPr lang="en-US" altLang="ko-KR" sz="2400" dirty="0">
                <a:solidFill>
                  <a:srgbClr val="C00000"/>
                </a:solidFill>
              </a:rPr>
              <a:t>(simple path)</a:t>
            </a:r>
            <a:r>
              <a:rPr lang="ko-KR" altLang="en-US" sz="2400" dirty="0"/>
              <a:t>이고 처음과 마지막 정점이 같은 단순 경로는 </a:t>
            </a:r>
            <a:r>
              <a:rPr lang="ko-KR" altLang="en-US" sz="2400" dirty="0">
                <a:solidFill>
                  <a:srgbClr val="C00000"/>
                </a:solidFill>
              </a:rPr>
              <a:t>사이클</a:t>
            </a:r>
            <a:r>
              <a:rPr lang="en-US" altLang="ko-KR" sz="2400" dirty="0">
                <a:solidFill>
                  <a:srgbClr val="C00000"/>
                </a:solidFill>
              </a:rPr>
              <a:t>(cycle)</a:t>
            </a:r>
            <a:endParaRPr lang="en-US" altLang="ko-KR" sz="2400" dirty="0" smtClean="0">
              <a:solidFill>
                <a:srgbClr val="C00000"/>
              </a:solidFill>
            </a:endParaRPr>
          </a:p>
          <a:p>
            <a:pPr lvl="1"/>
            <a:endParaRPr lang="en-US" altLang="ko-KR" sz="2000" dirty="0"/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그래프</a:t>
            </a:r>
            <a:r>
              <a:rPr lang="en-US" altLang="ko-KR" dirty="0" smtClean="0"/>
              <a:t>: </a:t>
            </a:r>
            <a:r>
              <a:rPr lang="ko-KR" altLang="en-US" dirty="0" smtClean="0"/>
              <a:t>용어</a:t>
            </a:r>
            <a:r>
              <a:rPr lang="en-US" altLang="ko-KR" dirty="0" smtClean="0"/>
              <a:t>(4/6)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187480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데이터 구조</a:t>
            </a:r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8</a:t>
            </a:fld>
            <a:endParaRPr lang="en-US" altLang="ko-KR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349250" y="1191058"/>
            <a:ext cx="9601199" cy="6581341"/>
          </a:xfrm>
        </p:spPr>
        <p:txBody>
          <a:bodyPr>
            <a:normAutofit/>
          </a:bodyPr>
          <a:lstStyle/>
          <a:p>
            <a:r>
              <a:rPr lang="ko-KR" altLang="en-US" sz="2400" dirty="0">
                <a:solidFill>
                  <a:srgbClr val="C00000"/>
                </a:solidFill>
              </a:rPr>
              <a:t>서브그래프</a:t>
            </a:r>
            <a:r>
              <a:rPr lang="en-US" altLang="ko-KR" sz="2400" dirty="0">
                <a:solidFill>
                  <a:srgbClr val="C00000"/>
                </a:solidFill>
              </a:rPr>
              <a:t>(subgraph</a:t>
            </a:r>
            <a:r>
              <a:rPr lang="en-US" altLang="ko-KR" sz="2400" dirty="0" smtClean="0">
                <a:solidFill>
                  <a:srgbClr val="C00000"/>
                </a:solidFill>
              </a:rPr>
              <a:t>),</a:t>
            </a:r>
            <a:r>
              <a:rPr lang="ko-KR" altLang="en-US" sz="2400" dirty="0" smtClean="0">
                <a:solidFill>
                  <a:srgbClr val="C00000"/>
                </a:solidFill>
              </a:rPr>
              <a:t> 부분그래프</a:t>
            </a:r>
            <a:endParaRPr lang="en-US" altLang="ko-KR" sz="2100" dirty="0" smtClean="0">
              <a:solidFill>
                <a:srgbClr val="C00000"/>
              </a:solidFill>
            </a:endParaRPr>
          </a:p>
          <a:p>
            <a:pPr lvl="1"/>
            <a:r>
              <a:rPr lang="ko-KR" altLang="en-US" sz="2000" dirty="0" smtClean="0"/>
              <a:t>그래프에 </a:t>
            </a:r>
            <a:r>
              <a:rPr lang="ko-KR" altLang="en-US" sz="2000" dirty="0"/>
              <a:t>속한 정점들의 부분 집합과 간선들의 부분 집합으로 구성된 </a:t>
            </a:r>
            <a:r>
              <a:rPr lang="ko-KR" altLang="en-US" sz="2000" dirty="0" smtClean="0"/>
              <a:t>그래프</a:t>
            </a:r>
            <a:endParaRPr lang="en-US" altLang="ko-KR" sz="2000" dirty="0" smtClean="0"/>
          </a:p>
          <a:p>
            <a:r>
              <a:rPr lang="ko-KR" altLang="en-US" sz="2400" dirty="0" smtClean="0">
                <a:solidFill>
                  <a:srgbClr val="C00000"/>
                </a:solidFill>
              </a:rPr>
              <a:t>완전 </a:t>
            </a:r>
            <a:r>
              <a:rPr lang="ko-KR" altLang="en-US" sz="2400" dirty="0">
                <a:solidFill>
                  <a:srgbClr val="C00000"/>
                </a:solidFill>
              </a:rPr>
              <a:t>그래프</a:t>
            </a:r>
            <a:r>
              <a:rPr lang="en-US" altLang="ko-KR" sz="2400" dirty="0">
                <a:solidFill>
                  <a:srgbClr val="C00000"/>
                </a:solidFill>
              </a:rPr>
              <a:t>(complete graph</a:t>
            </a:r>
            <a:r>
              <a:rPr lang="en-US" altLang="ko-KR" sz="2400" dirty="0" smtClean="0">
                <a:solidFill>
                  <a:srgbClr val="C00000"/>
                </a:solidFill>
              </a:rPr>
              <a:t>)</a:t>
            </a:r>
            <a:endParaRPr lang="en-US" altLang="ko-KR" sz="2000" dirty="0" smtClean="0">
              <a:solidFill>
                <a:srgbClr val="C00000"/>
              </a:solidFill>
            </a:endParaRPr>
          </a:p>
          <a:p>
            <a:pPr lvl="1"/>
            <a:r>
              <a:rPr lang="ko-KR" altLang="en-US" sz="2000" dirty="0"/>
              <a:t>가질 수 있는 최대한의 간선을 포함하는 </a:t>
            </a:r>
            <a:r>
              <a:rPr lang="ko-KR" altLang="en-US" sz="2000" dirty="0" smtClean="0"/>
              <a:t>그래프</a:t>
            </a:r>
            <a:endParaRPr lang="en-US" altLang="ko-KR" sz="2000" dirty="0" smtClean="0"/>
          </a:p>
          <a:p>
            <a:pPr lvl="1"/>
            <a:r>
              <a:rPr lang="ko-KR" altLang="en-US" sz="2000" dirty="0"/>
              <a:t>완전 그래프의 모든 정점들은 서로 인접</a:t>
            </a:r>
            <a:endParaRPr lang="en-US" altLang="ko-KR" sz="2000" dirty="0" smtClean="0"/>
          </a:p>
          <a:p>
            <a:pPr lvl="1"/>
            <a:r>
              <a:rPr lang="ko-KR" altLang="en-US" sz="2000" dirty="0"/>
              <a:t>정점의 개수가 </a:t>
            </a:r>
            <a:r>
              <a:rPr lang="en-US" altLang="ko-KR" sz="2000" i="1" dirty="0" smtClean="0"/>
              <a:t>n</a:t>
            </a:r>
            <a:r>
              <a:rPr lang="ko-KR" altLang="en-US" sz="2000" dirty="0" smtClean="0"/>
              <a:t>인 </a:t>
            </a:r>
            <a:r>
              <a:rPr lang="ko-KR" altLang="en-US" sz="2000" dirty="0" err="1"/>
              <a:t>무방향</a:t>
            </a:r>
            <a:r>
              <a:rPr lang="ko-KR" altLang="en-US" sz="2000" dirty="0"/>
              <a:t> 완전 그래프의 </a:t>
            </a:r>
            <a:r>
              <a:rPr lang="ko-KR" altLang="en-US" sz="2000" dirty="0" smtClean="0"/>
              <a:t>총 간선 수 </a:t>
            </a:r>
            <a:r>
              <a:rPr lang="en-US" altLang="ko-KR" sz="2000" dirty="0" smtClean="0"/>
              <a:t>= </a:t>
            </a:r>
            <a:r>
              <a:rPr lang="en-US" altLang="ko-KR" sz="2000" i="1" dirty="0"/>
              <a:t>n </a:t>
            </a:r>
            <a:r>
              <a:rPr lang="en-US" altLang="ko-KR" sz="2000" dirty="0" smtClean="0"/>
              <a:t>×(</a:t>
            </a:r>
            <a:r>
              <a:rPr lang="en-US" altLang="ko-KR" sz="2000" i="1" dirty="0"/>
              <a:t>n </a:t>
            </a:r>
            <a:r>
              <a:rPr lang="en-US" altLang="ko-KR" sz="2000" dirty="0" smtClean="0"/>
              <a:t>-</a:t>
            </a:r>
            <a:r>
              <a:rPr lang="en-US" altLang="ko-KR" sz="2000" dirty="0"/>
              <a:t>1)/</a:t>
            </a:r>
            <a:r>
              <a:rPr lang="en-US" altLang="ko-KR" sz="2000" dirty="0" smtClean="0"/>
              <a:t>2</a:t>
            </a:r>
            <a:br>
              <a:rPr lang="en-US" altLang="ko-KR" sz="2000" dirty="0" smtClean="0"/>
            </a:br>
            <a:r>
              <a:rPr lang="ko-KR" altLang="en-US" sz="2000" dirty="0" smtClean="0"/>
              <a:t>정점의 </a:t>
            </a:r>
            <a:r>
              <a:rPr lang="ko-KR" altLang="en-US" sz="2000" dirty="0"/>
              <a:t>개수가 </a:t>
            </a:r>
            <a:r>
              <a:rPr lang="en-US" altLang="ko-KR" sz="2000" i="1" dirty="0" smtClean="0"/>
              <a:t>n</a:t>
            </a:r>
            <a:r>
              <a:rPr lang="ko-KR" altLang="en-US" sz="2000" dirty="0" smtClean="0"/>
              <a:t>인 </a:t>
            </a:r>
            <a:r>
              <a:rPr lang="ko-KR" altLang="en-US" sz="2000" dirty="0"/>
              <a:t>방향 완전 그래프의 </a:t>
            </a:r>
            <a:r>
              <a:rPr lang="ko-KR" altLang="en-US" sz="2000" dirty="0" smtClean="0"/>
              <a:t>총 간선 수 </a:t>
            </a:r>
            <a:r>
              <a:rPr lang="en-US" altLang="ko-KR" sz="2000" dirty="0" smtClean="0"/>
              <a:t>= </a:t>
            </a:r>
            <a:r>
              <a:rPr lang="en-US" altLang="ko-KR" sz="2000" i="1" dirty="0"/>
              <a:t>n </a:t>
            </a:r>
            <a:r>
              <a:rPr lang="en-US" altLang="ko-KR" sz="2000" dirty="0" smtClean="0"/>
              <a:t>×(</a:t>
            </a:r>
            <a:r>
              <a:rPr lang="en-US" altLang="ko-KR" sz="2000" i="1" dirty="0"/>
              <a:t>n </a:t>
            </a:r>
            <a:r>
              <a:rPr lang="en-US" altLang="ko-KR" sz="2000" dirty="0" smtClean="0"/>
              <a:t>-</a:t>
            </a:r>
            <a:r>
              <a:rPr lang="en-US" altLang="ko-KR" sz="2000" dirty="0"/>
              <a:t>1)</a:t>
            </a:r>
          </a:p>
          <a:p>
            <a:pPr lvl="1"/>
            <a:endParaRPr lang="en-US" altLang="ko-KR" sz="2000" dirty="0" smtClean="0"/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그래프</a:t>
            </a:r>
            <a:r>
              <a:rPr lang="en-US" altLang="ko-KR" dirty="0" smtClean="0"/>
              <a:t>: </a:t>
            </a:r>
            <a:r>
              <a:rPr lang="ko-KR" altLang="en-US" dirty="0" smtClean="0"/>
              <a:t>용어</a:t>
            </a:r>
            <a:r>
              <a:rPr lang="en-US" altLang="ko-KR" dirty="0" smtClean="0"/>
              <a:t>(5/6)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439" y="4038600"/>
            <a:ext cx="9312329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6964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데이터 구조</a:t>
            </a:r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9</a:t>
            </a:fld>
            <a:endParaRPr lang="en-US" altLang="ko-KR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349250" y="1191058"/>
            <a:ext cx="9601199" cy="6581341"/>
          </a:xfrm>
        </p:spPr>
        <p:txBody>
          <a:bodyPr>
            <a:normAutofit/>
          </a:bodyPr>
          <a:lstStyle/>
          <a:p>
            <a:r>
              <a:rPr lang="ko-KR" altLang="en-US" sz="2400" dirty="0">
                <a:solidFill>
                  <a:srgbClr val="C00000"/>
                </a:solidFill>
              </a:rPr>
              <a:t>연결</a:t>
            </a:r>
            <a:r>
              <a:rPr lang="en-US" altLang="ko-KR" sz="2400" dirty="0">
                <a:solidFill>
                  <a:srgbClr val="C00000"/>
                </a:solidFill>
              </a:rPr>
              <a:t>(</a:t>
            </a:r>
            <a:r>
              <a:rPr lang="en-US" altLang="ko-KR" sz="2400" dirty="0" smtClean="0">
                <a:solidFill>
                  <a:srgbClr val="C00000"/>
                </a:solidFill>
              </a:rPr>
              <a:t>connectivity)</a:t>
            </a:r>
            <a:endParaRPr lang="en-US" altLang="ko-KR" sz="2000" dirty="0" smtClean="0">
              <a:solidFill>
                <a:srgbClr val="C00000"/>
              </a:solidFill>
            </a:endParaRPr>
          </a:p>
          <a:p>
            <a:pPr lvl="1"/>
            <a:r>
              <a:rPr lang="ko-KR" altLang="en-US" sz="2000" dirty="0" err="1"/>
              <a:t>무방향</a:t>
            </a:r>
            <a:r>
              <a:rPr lang="ko-KR" altLang="en-US" sz="2000" dirty="0"/>
              <a:t> 그래프의 </a:t>
            </a:r>
            <a:r>
              <a:rPr lang="ko-KR" altLang="en-US" sz="2000" dirty="0" smtClean="0"/>
              <a:t>경우</a:t>
            </a:r>
            <a:endParaRPr lang="en-US" altLang="ko-KR" sz="2000" dirty="0" smtClean="0"/>
          </a:p>
          <a:p>
            <a:pPr lvl="2"/>
            <a:r>
              <a:rPr lang="ko-KR" altLang="en-US" sz="2000" dirty="0" smtClean="0"/>
              <a:t>두 </a:t>
            </a:r>
            <a:r>
              <a:rPr lang="ko-KR" altLang="en-US" sz="2000" dirty="0"/>
              <a:t>정점 사이에 경로가 존재하면 두 정점은 연결되었다</a:t>
            </a:r>
            <a:r>
              <a:rPr lang="en-US" altLang="ko-KR" sz="2000" dirty="0"/>
              <a:t>(connected</a:t>
            </a:r>
            <a:r>
              <a:rPr lang="en-US" altLang="ko-KR" sz="2000" dirty="0" smtClean="0"/>
              <a:t>)</a:t>
            </a:r>
          </a:p>
          <a:p>
            <a:pPr lvl="2"/>
            <a:r>
              <a:rPr lang="ko-KR" altLang="en-US" sz="2000" dirty="0" smtClean="0"/>
              <a:t>모든 </a:t>
            </a:r>
            <a:r>
              <a:rPr lang="ko-KR" altLang="en-US" sz="2000" dirty="0"/>
              <a:t>정점들이 연결되어 있으면 연결 그래프</a:t>
            </a:r>
            <a:r>
              <a:rPr lang="en-US" altLang="ko-KR" sz="2000" dirty="0"/>
              <a:t>(connected </a:t>
            </a:r>
            <a:r>
              <a:rPr lang="en-US" altLang="ko-KR" sz="2000" dirty="0" smtClean="0"/>
              <a:t>G.)</a:t>
            </a:r>
            <a:endParaRPr lang="en-US" altLang="ko-KR" sz="2000" dirty="0"/>
          </a:p>
          <a:p>
            <a:pPr lvl="2"/>
            <a:r>
              <a:rPr lang="ko-KR" altLang="en-US" sz="2000" dirty="0" smtClean="0"/>
              <a:t>그래프 </a:t>
            </a:r>
            <a:r>
              <a:rPr lang="en-US" altLang="ko-KR" sz="2000" i="1" dirty="0" smtClean="0"/>
              <a:t>G</a:t>
            </a:r>
            <a:r>
              <a:rPr lang="ko-KR" altLang="en-US" sz="2000" dirty="0" smtClean="0"/>
              <a:t>의 </a:t>
            </a:r>
            <a:r>
              <a:rPr lang="ko-KR" altLang="en-US" sz="2000" dirty="0"/>
              <a:t>연결 요소</a:t>
            </a:r>
            <a:r>
              <a:rPr lang="en-US" altLang="ko-KR" sz="2000" dirty="0"/>
              <a:t>(connected component)</a:t>
            </a:r>
            <a:r>
              <a:rPr lang="ko-KR" altLang="en-US" sz="2000" dirty="0"/>
              <a:t>는 </a:t>
            </a:r>
            <a:r>
              <a:rPr lang="en-US" altLang="ko-KR" sz="2000" i="1" dirty="0" smtClean="0"/>
              <a:t>G</a:t>
            </a:r>
            <a:r>
              <a:rPr lang="ko-KR" altLang="en-US" sz="2000" dirty="0" smtClean="0"/>
              <a:t>의 </a:t>
            </a:r>
            <a:r>
              <a:rPr lang="ko-KR" altLang="en-US" sz="2000" dirty="0"/>
              <a:t>최대 연결 </a:t>
            </a:r>
            <a:r>
              <a:rPr lang="ko-KR" altLang="en-US" sz="2000" dirty="0" smtClean="0"/>
              <a:t>서브그래프</a:t>
            </a:r>
            <a:endParaRPr lang="en-US" altLang="ko-KR" sz="2000" dirty="0" smtClean="0"/>
          </a:p>
          <a:p>
            <a:pPr lvl="2"/>
            <a:r>
              <a:rPr lang="ko-KR" altLang="en-US" sz="2000" dirty="0" smtClean="0"/>
              <a:t>그래프의 </a:t>
            </a:r>
            <a:r>
              <a:rPr lang="ko-KR" altLang="en-US" sz="2000" dirty="0"/>
              <a:t>관점에서 </a:t>
            </a:r>
            <a:r>
              <a:rPr lang="ko-KR" altLang="en-US" sz="2000" dirty="0" err="1"/>
              <a:t>트리를</a:t>
            </a:r>
            <a:r>
              <a:rPr lang="ko-KR" altLang="en-US" sz="2000" dirty="0"/>
              <a:t> 정의한다면 </a:t>
            </a:r>
            <a:r>
              <a:rPr lang="ko-KR" altLang="en-US" sz="2000" dirty="0" err="1"/>
              <a:t>트리는</a:t>
            </a:r>
            <a:r>
              <a:rPr lang="ko-KR" altLang="en-US" sz="2000" dirty="0"/>
              <a:t> 사이클이 없는 </a:t>
            </a:r>
            <a:r>
              <a:rPr lang="ko-KR" altLang="en-US" sz="2000" dirty="0" smtClean="0"/>
              <a:t>연결그래프</a:t>
            </a:r>
            <a:endParaRPr lang="en-US" altLang="ko-KR" sz="2000" dirty="0" smtClean="0"/>
          </a:p>
          <a:p>
            <a:pPr lvl="2"/>
            <a:endParaRPr lang="en-US" altLang="ko-KR" sz="2000" dirty="0"/>
          </a:p>
          <a:p>
            <a:pPr lvl="2"/>
            <a:endParaRPr lang="en-US" altLang="ko-KR" sz="2000" dirty="0" smtClean="0"/>
          </a:p>
          <a:p>
            <a:pPr lvl="2"/>
            <a:endParaRPr lang="en-US" altLang="ko-KR" sz="2000" dirty="0"/>
          </a:p>
          <a:p>
            <a:pPr lvl="2"/>
            <a:endParaRPr lang="en-US" altLang="ko-KR" sz="2000" dirty="0" smtClean="0"/>
          </a:p>
          <a:p>
            <a:pPr lvl="2"/>
            <a:endParaRPr lang="en-US" altLang="ko-KR" sz="2000" dirty="0"/>
          </a:p>
          <a:p>
            <a:pPr lvl="2"/>
            <a:endParaRPr lang="en-US" altLang="ko-KR" sz="2000" dirty="0" smtClean="0"/>
          </a:p>
          <a:p>
            <a:pPr lvl="1"/>
            <a:r>
              <a:rPr lang="ko-KR" altLang="en-US" sz="2000" dirty="0"/>
              <a:t>방향 그래프의 </a:t>
            </a:r>
            <a:r>
              <a:rPr lang="ko-KR" altLang="en-US" sz="2000" dirty="0" smtClean="0"/>
              <a:t>경우</a:t>
            </a:r>
            <a:endParaRPr lang="en-US" altLang="ko-KR" sz="2000" dirty="0" smtClean="0"/>
          </a:p>
          <a:p>
            <a:pPr lvl="2"/>
            <a:r>
              <a:rPr lang="ko-KR" altLang="en-US" sz="2000" dirty="0" smtClean="0"/>
              <a:t>모든 </a:t>
            </a:r>
            <a:r>
              <a:rPr lang="ko-KR" altLang="en-US" sz="2000" dirty="0"/>
              <a:t>정점들 간에 한쪽 방향의 경로라도 존재하면 연결 </a:t>
            </a:r>
            <a:r>
              <a:rPr lang="ko-KR" altLang="en-US" sz="2000" dirty="0" smtClean="0"/>
              <a:t>그래프</a:t>
            </a:r>
            <a:endParaRPr lang="en-US" altLang="ko-KR" sz="2000" dirty="0" smtClean="0"/>
          </a:p>
          <a:p>
            <a:pPr lvl="2"/>
            <a:r>
              <a:rPr lang="ko-KR" altLang="en-US" sz="2000" dirty="0" smtClean="0"/>
              <a:t>모든 </a:t>
            </a:r>
            <a:r>
              <a:rPr lang="ko-KR" altLang="en-US" sz="2000" dirty="0"/>
              <a:t>정점들 간에 </a:t>
            </a:r>
            <a:r>
              <a:rPr lang="ko-KR" altLang="en-US" sz="2000" dirty="0" smtClean="0"/>
              <a:t>양방향 </a:t>
            </a:r>
            <a:r>
              <a:rPr lang="ko-KR" altLang="en-US" sz="2000" dirty="0"/>
              <a:t>경로가 존재하면 </a:t>
            </a:r>
            <a:r>
              <a:rPr lang="ko-KR" altLang="en-US" sz="2000" dirty="0" err="1"/>
              <a:t>강연결</a:t>
            </a:r>
            <a:r>
              <a:rPr lang="ko-KR" altLang="en-US" sz="2000" dirty="0"/>
              <a:t> 그래프</a:t>
            </a:r>
            <a:r>
              <a:rPr lang="en-US" altLang="ko-KR" sz="2000" dirty="0"/>
              <a:t>(strongly connected </a:t>
            </a:r>
            <a:r>
              <a:rPr lang="en-US" altLang="ko-KR" sz="2000" dirty="0" smtClean="0"/>
              <a:t>G.)</a:t>
            </a:r>
            <a:endParaRPr lang="en-US" altLang="ko-KR" sz="2000" dirty="0" smtClean="0"/>
          </a:p>
          <a:p>
            <a:pPr lvl="2"/>
            <a:r>
              <a:rPr lang="ko-KR" altLang="en-US" sz="2000" dirty="0" smtClean="0"/>
              <a:t>방향 </a:t>
            </a:r>
            <a:r>
              <a:rPr lang="ko-KR" altLang="en-US" sz="2000" dirty="0"/>
              <a:t>그래프 </a:t>
            </a:r>
            <a:r>
              <a:rPr lang="en-US" altLang="ko-KR" sz="2000" i="1" dirty="0" smtClean="0"/>
              <a:t>G</a:t>
            </a:r>
            <a:r>
              <a:rPr lang="ko-KR" altLang="en-US" sz="2000" dirty="0" smtClean="0"/>
              <a:t>의 </a:t>
            </a:r>
            <a:r>
              <a:rPr lang="ko-KR" altLang="en-US" sz="2000" dirty="0" err="1"/>
              <a:t>강연결</a:t>
            </a:r>
            <a:r>
              <a:rPr lang="ko-KR" altLang="en-US" sz="2000" dirty="0"/>
              <a:t> 요소</a:t>
            </a:r>
            <a:r>
              <a:rPr lang="en-US" altLang="ko-KR" sz="2000" dirty="0"/>
              <a:t>(strongly connected component)</a:t>
            </a:r>
            <a:r>
              <a:rPr lang="ko-KR" altLang="en-US" sz="2000" dirty="0"/>
              <a:t>는 </a:t>
            </a:r>
            <a:r>
              <a:rPr lang="en-US" altLang="ko-KR" sz="2000" i="1" dirty="0" smtClean="0"/>
              <a:t>G</a:t>
            </a:r>
            <a:r>
              <a:rPr lang="ko-KR" altLang="en-US" sz="2000" dirty="0" smtClean="0"/>
              <a:t>의 최대 </a:t>
            </a:r>
            <a:r>
              <a:rPr lang="ko-KR" altLang="en-US" sz="2000" dirty="0" err="1"/>
              <a:t>강연결</a:t>
            </a:r>
            <a:r>
              <a:rPr lang="ko-KR" altLang="en-US" sz="2000" dirty="0"/>
              <a:t> 서브그래프</a:t>
            </a:r>
            <a:endParaRPr lang="en-US" altLang="ko-KR" sz="2000" dirty="0" smtClean="0"/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그래프</a:t>
            </a:r>
            <a:r>
              <a:rPr lang="en-US" altLang="ko-KR" dirty="0" smtClean="0"/>
              <a:t>: </a:t>
            </a:r>
            <a:r>
              <a:rPr lang="ko-KR" altLang="en-US" dirty="0" smtClean="0"/>
              <a:t>용어</a:t>
            </a:r>
            <a:r>
              <a:rPr lang="en-US" altLang="ko-KR" dirty="0" smtClean="0"/>
              <a:t>(6/6)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6050" y="3525715"/>
            <a:ext cx="7664450" cy="2148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519512"/>
      </p:ext>
    </p:extLst>
  </p:cSld>
  <p:clrMapOvr>
    <a:masterClrMapping/>
  </p:clrMapOvr>
</p:sld>
</file>

<file path=ppt/theme/theme1.xml><?xml version="1.0" encoding="utf-8"?>
<a:theme xmlns:a="http://schemas.openxmlformats.org/drawingml/2006/main" name="New_Education03">
  <a:themeElements>
    <a:clrScheme name="회색조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알고리즘">
      <a:majorFont>
        <a:latin typeface="Arial"/>
        <a:ea typeface="한컴 윤고딕 240"/>
        <a:cs typeface=""/>
      </a:majorFont>
      <a:minorFont>
        <a:latin typeface="Bodoni MT"/>
        <a:ea typeface="한컴 윤고딕 230"/>
        <a:cs typeface=""/>
      </a:minorFont>
    </a:fontScheme>
    <a:fmtScheme name="Education03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53000"/>
              </a:schemeClr>
            </a:gs>
            <a:gs pos="50000">
              <a:schemeClr val="phClr">
                <a:tint val="42000"/>
                <a:satMod val="255000"/>
              </a:schemeClr>
            </a:gs>
            <a:gs pos="97000">
              <a:schemeClr val="phClr">
                <a:tint val="53000"/>
                <a:satMod val="260000"/>
              </a:schemeClr>
            </a:gs>
            <a:gs pos="100000">
              <a:schemeClr val="phClr">
                <a:tint val="56000"/>
                <a:satMod val="275000"/>
              </a:schemeClr>
            </a:gs>
          </a:gsLst>
          <a:path path="circle">
            <a:fillToRect l="50000" t="50000" r="50000" b="50000"/>
          </a:path>
        </a:gradFill>
        <a:gradFill rotWithShape="1">
          <a:gsLst>
            <a:gs pos="0">
              <a:schemeClr val="phClr">
                <a:tint val="92000"/>
                <a:shade val="100000"/>
                <a:satMod val="170000"/>
              </a:schemeClr>
            </a:gs>
            <a:gs pos="15000">
              <a:schemeClr val="phClr">
                <a:tint val="92000"/>
                <a:shade val="99000"/>
                <a:satMod val="170000"/>
              </a:schemeClr>
            </a:gs>
            <a:gs pos="62000">
              <a:schemeClr val="phClr">
                <a:tint val="96000"/>
                <a:shade val="80000"/>
                <a:satMod val="170000"/>
              </a:schemeClr>
            </a:gs>
            <a:gs pos="97000">
              <a:schemeClr val="phClr">
                <a:tint val="98000"/>
                <a:shade val="63000"/>
                <a:satMod val="170000"/>
              </a:schemeClr>
            </a:gs>
            <a:gs pos="100000">
              <a:schemeClr val="phClr">
                <a:shade val="62000"/>
                <a:satMod val="170000"/>
              </a:schemeClr>
            </a:gs>
          </a:gsLst>
          <a:path path="circle">
            <a:fillToRect l="50000" t="50000" r="50000" b="5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 sx="102000" sy="102000" algn="ctr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3500" dist="25400" dir="5400000" sx="102000" sy="102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glow" dir="tl">
              <a:rot lat="0" lon="0" rev="6600000"/>
            </a:lightRig>
          </a:scene3d>
          <a:sp3d contourW="12700" prstMaterial="dkEdge">
            <a:bevelT w="31750" h="19050" prst="softRound"/>
            <a:contourClr>
              <a:schemeClr val="phClr"/>
            </a:contourClr>
          </a:sp3d>
        </a:effectStyle>
        <a:effectStyle>
          <a:effectLst>
            <a:outerShdw blurRad="63500" dist="25400" dir="5400000" sx="102000" sy="102000" algn="ctr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glow" dir="tl">
              <a:rot lat="0" lon="0" rev="6600000"/>
            </a:lightRig>
          </a:scene3d>
          <a:sp3d contourW="12700" prstMaterial="dkEdge">
            <a:bevelT w="69850" h="5715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50000"/>
              </a:schemeClr>
            </a:gs>
            <a:gs pos="64000">
              <a:schemeClr val="phClr">
                <a:tint val="100000"/>
                <a:shade val="85000"/>
                <a:satMod val="130000"/>
              </a:schemeClr>
            </a:gs>
            <a:gs pos="72000">
              <a:schemeClr val="phClr">
                <a:shade val="85000"/>
                <a:satMod val="13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90000"/>
                <a:satMod val="200000"/>
              </a:schemeClr>
            </a:gs>
            <a:gs pos="100000">
              <a:schemeClr val="phClr">
                <a:shade val="70000"/>
                <a:satMod val="150000"/>
              </a:schemeClr>
            </a:gs>
          </a:gsLst>
          <a:path path="circle">
            <a:fillToRect l="50000" t="10000" r="50000" b="9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메모 테마</Template>
  <TotalTime>6714</TotalTime>
  <Words>1443</Words>
  <Application>Microsoft Office PowerPoint</Application>
  <PresentationFormat>사용자 지정</PresentationFormat>
  <Paragraphs>260</Paragraphs>
  <Slides>34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45" baseType="lpstr">
      <vt:lpstr>맑은 고딕</vt:lpstr>
      <vt:lpstr>바탕</vt:lpstr>
      <vt:lpstr>한컴 윤고딕 230</vt:lpstr>
      <vt:lpstr>한컴 윤고딕 240</vt:lpstr>
      <vt:lpstr>함초롬바탕</vt:lpstr>
      <vt:lpstr>Arial</vt:lpstr>
      <vt:lpstr>Bodoni MT</vt:lpstr>
      <vt:lpstr>Times New Roman</vt:lpstr>
      <vt:lpstr>Wingdings</vt:lpstr>
      <vt:lpstr>Wingdings 2</vt:lpstr>
      <vt:lpstr>New_Education03</vt:lpstr>
      <vt:lpstr>데이터 구조</vt:lpstr>
      <vt:lpstr>목차</vt:lpstr>
      <vt:lpstr>그래프: 기본 개념</vt:lpstr>
      <vt:lpstr>그래프: 용어(1/6)</vt:lpstr>
      <vt:lpstr>그래프: 용어(2/6)</vt:lpstr>
      <vt:lpstr>그래프: 용어(3/6)</vt:lpstr>
      <vt:lpstr>그래프: 용어(4/6)</vt:lpstr>
      <vt:lpstr>그래프: 용어(5/6)</vt:lpstr>
      <vt:lpstr>그래프: 용어(6/6)</vt:lpstr>
      <vt:lpstr>그래프 ADT</vt:lpstr>
      <vt:lpstr>배열 그래프: 인접 행렬(1/2)</vt:lpstr>
      <vt:lpstr>배열 그래프: 인접 행렬(2/2)</vt:lpstr>
      <vt:lpstr>배열 그래프: 함수(1/4)</vt:lpstr>
      <vt:lpstr>배열 그래프: 함수(2/4)</vt:lpstr>
      <vt:lpstr>배열 그래프: 함수(3/3)</vt:lpstr>
      <vt:lpstr>배열 그래프: 함수(4/4)</vt:lpstr>
      <vt:lpstr>연결된 그래프: 인접 리스트(1/2)</vt:lpstr>
      <vt:lpstr>연결된 그래프: 인접 리스트(2/2)</vt:lpstr>
      <vt:lpstr>연결된 그래프: 함수(1/5)</vt:lpstr>
      <vt:lpstr>연결된 그래프: 함수(2/5)</vt:lpstr>
      <vt:lpstr>연결된 그래프: 함수(3/5)</vt:lpstr>
      <vt:lpstr>연결된 그래프: 함수(4/5)</vt:lpstr>
      <vt:lpstr>연결된 그래프: 함수(5/5)</vt:lpstr>
      <vt:lpstr>그래프의 탐색</vt:lpstr>
      <vt:lpstr>깊이 우선 탐색(1/3)</vt:lpstr>
      <vt:lpstr>깊이 우선 탐색(2/3)</vt:lpstr>
      <vt:lpstr>깊이 우선 탐색(3/3)</vt:lpstr>
      <vt:lpstr>너비 우선 탐색(1/4)</vt:lpstr>
      <vt:lpstr>너비 우선 탐색(2/4)</vt:lpstr>
      <vt:lpstr>너비 우선 탐색(3/4)</vt:lpstr>
      <vt:lpstr>너비 우선 탐색(4/4)</vt:lpstr>
      <vt:lpstr>연결 요소(1/3)</vt:lpstr>
      <vt:lpstr>연결 요소(2/3)</vt:lpstr>
      <vt:lpstr>연결 요소(3/3)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Macdang</dc:creator>
  <cp:lastModifiedBy>Macdang</cp:lastModifiedBy>
  <cp:revision>369</cp:revision>
  <dcterms:created xsi:type="dcterms:W3CDTF">2015-01-27T22:04:10Z</dcterms:created>
  <dcterms:modified xsi:type="dcterms:W3CDTF">2019-05-10T10:19:58Z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2015-01-14T00:00:00Z</vt:filetime>
  </property>
  <property fmtid="{D5CDD505-2E9C-101B-9397-08002B2CF9AE}" pid="3" name="LastSaved">
    <vt:filetime>2015-01-27T00:00:00Z</vt:filetime>
  </property>
</Properties>
</file>